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3" r:id="rId6"/>
    <p:sldId id="260" r:id="rId7"/>
    <p:sldId id="261" r:id="rId8"/>
    <p:sldId id="262" r:id="rId9"/>
    <p:sldId id="264" r:id="rId10"/>
    <p:sldId id="265" r:id="rId11"/>
    <p:sldId id="266" r:id="rId12"/>
    <p:sldId id="267" r:id="rId13"/>
    <p:sldId id="270" r:id="rId14"/>
    <p:sldId id="271" r:id="rId15"/>
    <p:sldId id="272"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1356" y="4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1D8BD707-D9CF-40AE-B4C6-C98DA3205C09}" type="datetimeFigureOut">
              <a:rPr lang="en-US" smtClean="0"/>
              <a:pPr/>
              <a:t>11/1/2016</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B6F15528-21DE-4FAA-801E-634DDDAF4B2B}"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11/1/2016</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11/1/2016</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a:t>Click to edit Master title style</a:t>
            </a:r>
          </a:p>
        </p:txBody>
      </p:sp>
      <p:sp>
        <p:nvSpPr>
          <p:cNvPr id="5" name="Date Placeholder 4"/>
          <p:cNvSpPr>
            <a:spLocks noGrp="1"/>
          </p:cNvSpPr>
          <p:nvPr>
            <p:ph type="dt" sz="half" idx="10"/>
          </p:nvPr>
        </p:nvSpPr>
        <p:spPr>
          <a:xfrm>
            <a:off x="5791200" y="6409944"/>
            <a:ext cx="3044952" cy="365760"/>
          </a:xfrm>
        </p:spPr>
        <p:txBody>
          <a:bodyPr/>
          <a:lstStyle/>
          <a:p>
            <a:fld id="{1D8BD707-D9CF-40AE-B4C6-C98DA3205C09}" type="datetimeFigureOut">
              <a:rPr lang="en-US" smtClean="0"/>
              <a:pPr/>
              <a:t>11/1/2016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11/1/2016</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B6F15528-21DE-4FAA-801E-634DDDAF4B2B}"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1D8BD707-D9CF-40AE-B4C6-C98DA3205C09}" type="datetimeFigureOut">
              <a:rPr lang="en-US" smtClean="0"/>
              <a:pPr/>
              <a:t>11/1/2016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11/1/2016</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1D8BD707-D9CF-40AE-B4C6-C98DA3205C09}" type="datetimeFigureOut">
              <a:rPr lang="en-US" smtClean="0"/>
              <a:pPr/>
              <a:t>11/1/2016</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1D8BD707-D9CF-40AE-B4C6-C98DA3205C09}" type="datetimeFigureOut">
              <a:rPr lang="en-US" smtClean="0"/>
              <a:pPr/>
              <a:t>11/1/2016</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6F15528-21DE-4FAA-801E-634DDDAF4B2B}"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1601;&#1585;&#1575;&#1740;&#1606;&#1583;%20&#1605;&#1593;&#1575;&#1605;&#1604;&#1607;%20&#1711;&#1608;&#1575;&#1607;&#1740;%20&#1587;&#1662;&#1585;&#1583;&#1607;%20&#1705;&#1575;&#1604;&#1575;&#1740;&#1740;.pd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124200"/>
            <a:ext cx="6400800" cy="1752600"/>
          </a:xfrm>
        </p:spPr>
        <p:txBody>
          <a:bodyPr>
            <a:normAutofit/>
          </a:bodyPr>
          <a:lstStyle/>
          <a:p>
            <a:r>
              <a:rPr lang="fa-IR" sz="2000" dirty="0">
                <a:solidFill>
                  <a:schemeClr val="tx1"/>
                </a:solidFill>
                <a:cs typeface="B Compset" panose="00000400000000000000" pitchFamily="2" charset="-78"/>
              </a:rPr>
              <a:t>معاونت توسعه بازار و مطالعات اقتصادی</a:t>
            </a:r>
          </a:p>
          <a:p>
            <a:r>
              <a:rPr lang="fa-IR" sz="2000" dirty="0">
                <a:solidFill>
                  <a:schemeClr val="tx1"/>
                </a:solidFill>
                <a:cs typeface="B Compset" panose="00000400000000000000" pitchFamily="2" charset="-78"/>
              </a:rPr>
              <a:t>مدیریت توسعه بازار فیزیکی </a:t>
            </a:r>
          </a:p>
          <a:p>
            <a:r>
              <a:rPr lang="fa-IR" sz="2000" dirty="0">
                <a:solidFill>
                  <a:schemeClr val="tx1"/>
                </a:solidFill>
                <a:cs typeface="B Compset" panose="00000400000000000000" pitchFamily="2" charset="-78"/>
              </a:rPr>
              <a:t>بهمن ماه 1394</a:t>
            </a:r>
            <a:endParaRPr lang="en-US" sz="2000" dirty="0">
              <a:solidFill>
                <a:schemeClr val="tx1"/>
              </a:solidFill>
              <a:cs typeface="B Compset" panose="00000400000000000000" pitchFamily="2" charset="-78"/>
            </a:endParaRPr>
          </a:p>
        </p:txBody>
      </p:sp>
      <p:sp>
        <p:nvSpPr>
          <p:cNvPr id="2" name="Title 1"/>
          <p:cNvSpPr>
            <a:spLocks noGrp="1"/>
          </p:cNvSpPr>
          <p:nvPr>
            <p:ph type="ctrTitle"/>
          </p:nvPr>
        </p:nvSpPr>
        <p:spPr/>
        <p:txBody>
          <a:bodyPr/>
          <a:lstStyle/>
          <a:p>
            <a:r>
              <a:rPr lang="fa-IR" dirty="0">
                <a:cs typeface="B Titr" panose="00000700000000000000" pitchFamily="2" charset="-78"/>
              </a:rPr>
              <a:t>راه اندازی معاملات گواهی سپرده کالایی بر روی سکه بهار آزادی</a:t>
            </a:r>
            <a:endParaRPr lang="en-US" dirty="0">
              <a:cs typeface="B Titr" panose="00000700000000000000" pitchFamily="2"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244" y="4114800"/>
            <a:ext cx="2667000" cy="1866900"/>
          </a:xfrm>
          <a:prstGeom prst="rect">
            <a:avLst/>
          </a:prstGeom>
        </p:spPr>
      </p:pic>
    </p:spTree>
    <p:extLst>
      <p:ext uri="{BB962C8B-B14F-4D97-AF65-F5344CB8AC3E}">
        <p14:creationId xmlns:p14="http://schemas.microsoft.com/office/powerpoint/2010/main" val="970675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a-IR" sz="2400" b="1" dirty="0">
                <a:cs typeface="B Titr" panose="00000700000000000000" pitchFamily="2" charset="-78"/>
              </a:rPr>
              <a:t>پتانسیل های طلا و سکه به عنوان دارایی های پایه جهت راه اندازی معاملات گواهی سپرده کالایی (3)</a:t>
            </a:r>
            <a:endParaRPr lang="en-US" sz="2400" dirty="0"/>
          </a:p>
        </p:txBody>
      </p:sp>
      <p:sp>
        <p:nvSpPr>
          <p:cNvPr id="3" name="Content Placeholder 2"/>
          <p:cNvSpPr>
            <a:spLocks noGrp="1"/>
          </p:cNvSpPr>
          <p:nvPr>
            <p:ph sz="quarter" idx="1"/>
          </p:nvPr>
        </p:nvSpPr>
        <p:spPr/>
        <p:txBody>
          <a:bodyPr>
            <a:normAutofit fontScale="70000" lnSpcReduction="20000"/>
          </a:bodyPr>
          <a:lstStyle/>
          <a:p>
            <a:pPr marL="0" indent="0" algn="r" rtl="1">
              <a:buNone/>
            </a:pPr>
            <a:r>
              <a:rPr lang="fa-IR" dirty="0">
                <a:cs typeface="B Titr" panose="00000700000000000000" pitchFamily="2" charset="-78"/>
              </a:rPr>
              <a:t>مهم ترین مخاطبان طرح افراد ذیل خواهند بود:</a:t>
            </a:r>
          </a:p>
          <a:p>
            <a:pPr marL="0" indent="0" algn="r" rtl="1">
              <a:buNone/>
            </a:pPr>
            <a:endParaRPr lang="en-US" dirty="0">
              <a:cs typeface="B Titr" panose="00000700000000000000" pitchFamily="2" charset="-78"/>
            </a:endParaRPr>
          </a:p>
          <a:p>
            <a:pPr lvl="0" algn="r" rtl="1"/>
            <a:r>
              <a:rPr lang="fa-IR" b="1" u="sng" dirty="0">
                <a:solidFill>
                  <a:srgbClr val="C00000"/>
                </a:solidFill>
                <a:cs typeface="B Compset" panose="00000400000000000000" pitchFamily="2" charset="-78"/>
              </a:rPr>
              <a:t>سرمایه گذاران حوزه سکه و طلا؛ </a:t>
            </a:r>
            <a:r>
              <a:rPr lang="fa-IR" dirty="0">
                <a:cs typeface="B Compset" panose="00000400000000000000" pitchFamily="2" charset="-78"/>
              </a:rPr>
              <a:t>که هم از نظر امنیت نگهداری و هم از نظر قابلیت اعتماد به سازوکار معاملاتی بورس، این بازار را مطلوب قلمداد خواهند کرد. </a:t>
            </a:r>
          </a:p>
          <a:p>
            <a:pPr marL="0" lvl="0" indent="0" algn="r" rtl="1">
              <a:buNone/>
            </a:pPr>
            <a:endParaRPr lang="en-US" dirty="0">
              <a:cs typeface="B Compset" panose="00000400000000000000" pitchFamily="2" charset="-78"/>
            </a:endParaRPr>
          </a:p>
          <a:p>
            <a:pPr lvl="0" algn="r" rtl="1"/>
            <a:r>
              <a:rPr lang="fa-IR" b="1" u="sng" dirty="0">
                <a:solidFill>
                  <a:srgbClr val="C00000"/>
                </a:solidFill>
                <a:cs typeface="B Compset" panose="00000400000000000000" pitchFamily="2" charset="-78"/>
              </a:rPr>
              <a:t>صرافی ها؛ </a:t>
            </a:r>
            <a:r>
              <a:rPr lang="fa-IR" dirty="0">
                <a:cs typeface="B Compset" panose="00000400000000000000" pitchFamily="2" charset="-78"/>
              </a:rPr>
              <a:t>که بخشی از نگهداری و معاملات سکه های خود را با قصد بازاریابی به این بازار جدید هدایت خواهند کرد. </a:t>
            </a:r>
          </a:p>
          <a:p>
            <a:pPr marL="0" lvl="0" indent="0" algn="r" rtl="1">
              <a:buNone/>
            </a:pPr>
            <a:endParaRPr lang="en-US" dirty="0">
              <a:cs typeface="B Compset" panose="00000400000000000000" pitchFamily="2" charset="-78"/>
            </a:endParaRPr>
          </a:p>
          <a:p>
            <a:pPr lvl="0" algn="r" rtl="1"/>
            <a:r>
              <a:rPr lang="fa-IR" b="1" u="sng" dirty="0">
                <a:solidFill>
                  <a:srgbClr val="C00000"/>
                </a:solidFill>
                <a:cs typeface="B Compset" panose="00000400000000000000" pitchFamily="2" charset="-78"/>
              </a:rPr>
              <a:t>خانوارهای با پس انداز سکه؛ </a:t>
            </a:r>
            <a:r>
              <a:rPr lang="fa-IR" dirty="0">
                <a:cs typeface="B Compset" panose="00000400000000000000" pitchFamily="2" charset="-78"/>
              </a:rPr>
              <a:t>که برای اجتناب از ریسک های نگهداری سکه در منازل رو به این بازار خواهند آورد. </a:t>
            </a:r>
          </a:p>
          <a:p>
            <a:pPr marL="0" lvl="0" indent="0" algn="r" rtl="1">
              <a:buNone/>
            </a:pPr>
            <a:endParaRPr lang="en-US" dirty="0">
              <a:cs typeface="B Compset" panose="00000400000000000000" pitchFamily="2" charset="-78"/>
            </a:endParaRPr>
          </a:p>
          <a:p>
            <a:pPr lvl="0" algn="r" rtl="1"/>
            <a:r>
              <a:rPr lang="fa-IR" b="1" u="sng" dirty="0">
                <a:solidFill>
                  <a:srgbClr val="C00000"/>
                </a:solidFill>
                <a:cs typeface="B Compset" panose="00000400000000000000" pitchFamily="2" charset="-78"/>
              </a:rPr>
              <a:t>بانک ها؛ </a:t>
            </a:r>
            <a:r>
              <a:rPr lang="fa-IR" dirty="0">
                <a:cs typeface="B Compset" panose="00000400000000000000" pitchFamily="2" charset="-78"/>
              </a:rPr>
              <a:t>برای نگهداری کم هزینه و تأمین مالی به پشتوانه توثیق سکه به سراغ این ابزار خواهند رفت. </a:t>
            </a:r>
          </a:p>
          <a:p>
            <a:pPr marL="0" lvl="0" indent="0" algn="r" rtl="1">
              <a:buNone/>
            </a:pPr>
            <a:endParaRPr lang="en-US" dirty="0">
              <a:cs typeface="B Compset" panose="00000400000000000000" pitchFamily="2" charset="-78"/>
            </a:endParaRPr>
          </a:p>
          <a:p>
            <a:pPr lvl="0" algn="r" rtl="1"/>
            <a:r>
              <a:rPr lang="fa-IR" b="1" u="sng" dirty="0">
                <a:solidFill>
                  <a:srgbClr val="C00000"/>
                </a:solidFill>
                <a:cs typeface="B Compset" panose="00000400000000000000" pitchFamily="2" charset="-78"/>
              </a:rPr>
              <a:t>معامله گران بازار آتی سکه؛ </a:t>
            </a:r>
            <a:r>
              <a:rPr lang="fa-IR" dirty="0">
                <a:cs typeface="B Compset" panose="00000400000000000000" pitchFamily="2" charset="-78"/>
              </a:rPr>
              <a:t>که برای سپری نمودن فرایند تحویل در سررسید بازار قراردادهای آتی لاجرم باید سراغ این بازار بیایند.</a:t>
            </a:r>
            <a:endParaRPr lang="en-US" dirty="0">
              <a:cs typeface="B Compset" panose="00000400000000000000" pitchFamily="2" charset="-78"/>
            </a:endParaRPr>
          </a:p>
          <a:p>
            <a:pPr algn="r"/>
            <a:endParaRPr lang="en-US" dirty="0">
              <a:cs typeface="B Compset" panose="00000400000000000000" pitchFamily="2" charset="-78"/>
            </a:endParaRPr>
          </a:p>
        </p:txBody>
      </p:sp>
    </p:spTree>
    <p:extLst>
      <p:ext uri="{BB962C8B-B14F-4D97-AF65-F5344CB8AC3E}">
        <p14:creationId xmlns:p14="http://schemas.microsoft.com/office/powerpoint/2010/main" val="2743802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fa-IR" sz="2200" b="1" dirty="0">
                <a:cs typeface="B Titr" panose="00000700000000000000" pitchFamily="2" charset="-78"/>
              </a:rPr>
              <a:t>استاندارد دارایی پایه مورد نظر برای راه اندازی معاملات گواهی سپرده کالایی:</a:t>
            </a:r>
            <a:br>
              <a:rPr lang="fa-IR" sz="2200" b="1" dirty="0">
                <a:cs typeface="B Titr" panose="00000700000000000000" pitchFamily="2" charset="-78"/>
              </a:rPr>
            </a:br>
            <a:r>
              <a:rPr lang="fa-IR" sz="2200" b="1" dirty="0">
                <a:cs typeface="B Titr" panose="00000700000000000000" pitchFamily="2" charset="-78"/>
              </a:rPr>
              <a:t> سکه تمام بهار آزادی طرح امام (ره)</a:t>
            </a:r>
            <a:endParaRPr lang="en-US" sz="2200" b="1" dirty="0">
              <a:cs typeface="B Titr" panose="00000700000000000000" pitchFamily="2" charset="-78"/>
            </a:endParaRPr>
          </a:p>
        </p:txBody>
      </p:sp>
      <p:sp>
        <p:nvSpPr>
          <p:cNvPr id="3" name="Content Placeholder 2"/>
          <p:cNvSpPr>
            <a:spLocks noGrp="1"/>
          </p:cNvSpPr>
          <p:nvPr>
            <p:ph sz="quarter" idx="1"/>
          </p:nvPr>
        </p:nvSpPr>
        <p:spPr/>
        <p:txBody>
          <a:bodyPr>
            <a:normAutofit fontScale="77500" lnSpcReduction="20000"/>
          </a:bodyPr>
          <a:lstStyle/>
          <a:p>
            <a:pPr marL="0" indent="0" algn="r" rtl="1">
              <a:buNone/>
            </a:pPr>
            <a:r>
              <a:rPr lang="fa-IR" dirty="0">
                <a:cs typeface="B Titr" panose="00000700000000000000" pitchFamily="2" charset="-78"/>
              </a:rPr>
              <a:t>يك سکه تمام بهار آزادي به عنوان دارایی پایه معاملات گواهی سپرده کالایی دارای مشخصات زیر است:</a:t>
            </a:r>
          </a:p>
          <a:p>
            <a:pPr marL="0" indent="0" algn="r" rtl="1">
              <a:buNone/>
            </a:pPr>
            <a:endParaRPr lang="en-US" dirty="0">
              <a:cs typeface="B Titr" panose="00000700000000000000" pitchFamily="2" charset="-78"/>
            </a:endParaRPr>
          </a:p>
          <a:p>
            <a:pPr lvl="0" algn="r" rtl="1"/>
            <a:r>
              <a:rPr lang="fa-IR" dirty="0">
                <a:cs typeface="B Compset" panose="00000400000000000000" pitchFamily="2" charset="-78"/>
              </a:rPr>
              <a:t>عيار طلا: 900 در هزار؛</a:t>
            </a:r>
          </a:p>
          <a:p>
            <a:pPr marL="0" lvl="0" indent="0" algn="r" rtl="1">
              <a:buNone/>
            </a:pPr>
            <a:endParaRPr lang="en-US" dirty="0">
              <a:cs typeface="B Compset" panose="00000400000000000000" pitchFamily="2" charset="-78"/>
            </a:endParaRPr>
          </a:p>
          <a:p>
            <a:pPr lvl="0" algn="r" rtl="1"/>
            <a:r>
              <a:rPr lang="fa-IR" dirty="0">
                <a:cs typeface="B Compset" panose="00000400000000000000" pitchFamily="2" charset="-78"/>
              </a:rPr>
              <a:t>وزن سكّه: 8/133 گرم؛</a:t>
            </a:r>
          </a:p>
          <a:p>
            <a:pPr marL="0" lvl="0" indent="0" algn="r" rtl="1">
              <a:buNone/>
            </a:pPr>
            <a:endParaRPr lang="en-US" dirty="0">
              <a:cs typeface="B Compset" panose="00000400000000000000" pitchFamily="2" charset="-78"/>
            </a:endParaRPr>
          </a:p>
          <a:p>
            <a:pPr lvl="0" algn="r" rtl="1"/>
            <a:r>
              <a:rPr lang="fa-IR" dirty="0">
                <a:cs typeface="B Compset" panose="00000400000000000000" pitchFamily="2" charset="-78"/>
              </a:rPr>
              <a:t>قطر سكّه: 22 ميليمتر؛</a:t>
            </a:r>
          </a:p>
          <a:p>
            <a:pPr marL="0" lvl="0" indent="0" algn="r" rtl="1">
              <a:buNone/>
            </a:pPr>
            <a:endParaRPr lang="en-US" dirty="0">
              <a:cs typeface="B Compset" panose="00000400000000000000" pitchFamily="2" charset="-78"/>
            </a:endParaRPr>
          </a:p>
          <a:p>
            <a:pPr lvl="0" algn="r" rtl="1"/>
            <a:r>
              <a:rPr lang="fa-IR" dirty="0">
                <a:cs typeface="B Compset" panose="00000400000000000000" pitchFamily="2" charset="-78"/>
              </a:rPr>
              <a:t>يك روي سكّه مزين به تصوير حضرت امام (قدس سره) و قيد سال ضرب 1386 در ذيل تصوير؛</a:t>
            </a:r>
          </a:p>
          <a:p>
            <a:pPr marL="0" lvl="0" indent="0" algn="r" rtl="1">
              <a:buNone/>
            </a:pPr>
            <a:endParaRPr lang="en-US" dirty="0">
              <a:cs typeface="B Compset" panose="00000400000000000000" pitchFamily="2" charset="-78"/>
            </a:endParaRPr>
          </a:p>
          <a:p>
            <a:pPr lvl="0" algn="r" rtl="1"/>
            <a:r>
              <a:rPr lang="fa-IR" dirty="0">
                <a:cs typeface="B Compset" panose="00000400000000000000" pitchFamily="2" charset="-78"/>
              </a:rPr>
              <a:t>يك روي سكّه تصوير بارگاه حضرت امام رضا عليه السلام و قيد عبارت "بانك مركزي جمهوري اسلامي ایران" در بالاي تصوير و عبارت "بهار آزادي" در پايين تصوير.</a:t>
            </a:r>
            <a:endParaRPr lang="en-US" dirty="0">
              <a:cs typeface="B Compset" panose="00000400000000000000" pitchFamily="2" charset="-78"/>
            </a:endParaRPr>
          </a:p>
          <a:p>
            <a:pPr algn="r"/>
            <a:endParaRPr lang="en-US" dirty="0">
              <a:cs typeface="B Compset" panose="00000400000000000000" pitchFamily="2" charset="-78"/>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2057400"/>
            <a:ext cx="2171177" cy="2201333"/>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46959" y="2057400"/>
            <a:ext cx="2177441" cy="2201333"/>
          </a:xfrm>
          <a:prstGeom prst="rect">
            <a:avLst/>
          </a:prstGeom>
        </p:spPr>
      </p:pic>
    </p:spTree>
    <p:extLst>
      <p:ext uri="{BB962C8B-B14F-4D97-AF65-F5344CB8AC3E}">
        <p14:creationId xmlns:p14="http://schemas.microsoft.com/office/powerpoint/2010/main" val="1336782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fa-IR" sz="3200" b="1" dirty="0">
                <a:cs typeface="B Titr" panose="00000700000000000000" pitchFamily="2" charset="-78"/>
              </a:rPr>
              <a:t>فرایند عملیاتی معاملات و تسویه گواهی سپرده کالایی سکه </a:t>
            </a:r>
            <a:endParaRPr lang="en-US" sz="3200" b="1" dirty="0">
              <a:cs typeface="B Titr" panose="00000700000000000000" pitchFamily="2" charset="-78"/>
            </a:endParaRPr>
          </a:p>
        </p:txBody>
      </p:sp>
      <p:sp>
        <p:nvSpPr>
          <p:cNvPr id="3" name="Content Placeholder 2"/>
          <p:cNvSpPr>
            <a:spLocks noGrp="1"/>
          </p:cNvSpPr>
          <p:nvPr>
            <p:ph sz="quarter" idx="1"/>
          </p:nvPr>
        </p:nvSpPr>
        <p:spPr/>
        <p:txBody>
          <a:bodyPr/>
          <a:lstStyle/>
          <a:p>
            <a:pPr marL="0" indent="0" algn="ctr">
              <a:buNone/>
            </a:pPr>
            <a:endParaRPr lang="fa-IR" dirty="0">
              <a:cs typeface="B Titr" panose="00000700000000000000" pitchFamily="2" charset="-78"/>
            </a:endParaRPr>
          </a:p>
          <a:p>
            <a:pPr marL="0" indent="0" algn="just" rtl="1">
              <a:buNone/>
            </a:pPr>
            <a:r>
              <a:rPr lang="fa-IR" dirty="0">
                <a:cs typeface="B Titr" panose="00000700000000000000" pitchFamily="2" charset="-78"/>
              </a:rPr>
              <a:t>فرایند اجرایی معاملات گواهی سپرده کالایی مشتمل بر اخذ کد، تحویل سکه به بانک، انجام معاملات در بورس، تسویه، معاملات مکرر و تحویل نهایی به این شرح است:</a:t>
            </a:r>
          </a:p>
          <a:p>
            <a:pPr marL="0" indent="0" algn="r">
              <a:buNone/>
            </a:pPr>
            <a:endParaRPr lang="fa-IR" dirty="0">
              <a:cs typeface="B Titr" panose="00000700000000000000" pitchFamily="2" charset="-78"/>
            </a:endParaRPr>
          </a:p>
          <a:p>
            <a:pPr marL="0" indent="0" algn="ctr">
              <a:buNone/>
            </a:pPr>
            <a:r>
              <a:rPr lang="fa-IR" dirty="0">
                <a:solidFill>
                  <a:srgbClr val="C00000"/>
                </a:solidFill>
                <a:cs typeface="B Titr" panose="00000700000000000000" pitchFamily="2" charset="-78"/>
                <a:hlinkClick r:id="rId2" action="ppaction://hlinkfile"/>
              </a:rPr>
              <a:t>فرایند عملیاتی </a:t>
            </a:r>
            <a:endParaRPr lang="en-US" dirty="0">
              <a:solidFill>
                <a:srgbClr val="C00000"/>
              </a:solidFill>
              <a:cs typeface="B Titr" panose="00000700000000000000" pitchFamily="2" charset="-78"/>
            </a:endParaRPr>
          </a:p>
        </p:txBody>
      </p:sp>
    </p:spTree>
    <p:extLst>
      <p:ext uri="{BB962C8B-B14F-4D97-AF65-F5344CB8AC3E}">
        <p14:creationId xmlns:p14="http://schemas.microsoft.com/office/powerpoint/2010/main" val="16839411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fa-IR" sz="2400" b="1" dirty="0">
                <a:cs typeface="B Titr" panose="00000700000000000000" pitchFamily="2" charset="-78"/>
              </a:rPr>
              <a:t>کارکردهای گواهی سپرده کالایی در توسعه ابزارها و بازارهای مرتبط</a:t>
            </a:r>
            <a:endParaRPr lang="en-US" sz="2400" b="1" dirty="0">
              <a:cs typeface="B Titr" panose="00000700000000000000" pitchFamily="2" charset="-78"/>
            </a:endParaRPr>
          </a:p>
        </p:txBody>
      </p:sp>
      <p:sp>
        <p:nvSpPr>
          <p:cNvPr id="3" name="Content Placeholder 2"/>
          <p:cNvSpPr>
            <a:spLocks noGrp="1"/>
          </p:cNvSpPr>
          <p:nvPr>
            <p:ph sz="quarter" idx="1"/>
          </p:nvPr>
        </p:nvSpPr>
        <p:spPr/>
        <p:txBody>
          <a:bodyPr>
            <a:normAutofit/>
          </a:bodyPr>
          <a:lstStyle/>
          <a:p>
            <a:pPr lvl="0" algn="r" rtl="1"/>
            <a:endParaRPr lang="fa-IR" b="1" dirty="0">
              <a:cs typeface="B Compset" panose="00000400000000000000" pitchFamily="2" charset="-78"/>
            </a:endParaRPr>
          </a:p>
          <a:p>
            <a:pPr lvl="0" algn="r" rtl="1"/>
            <a:r>
              <a:rPr lang="fa-IR" b="1" dirty="0">
                <a:cs typeface="B Compset" panose="00000400000000000000" pitchFamily="2" charset="-78"/>
              </a:rPr>
              <a:t>ابزاری برای تسهیل معاملات قراردادهای آتی در سررسید</a:t>
            </a:r>
          </a:p>
          <a:p>
            <a:pPr marL="0" lvl="0" indent="0" algn="r" rtl="1">
              <a:buNone/>
            </a:pPr>
            <a:endParaRPr lang="fa-IR" b="1" dirty="0">
              <a:cs typeface="B Compset" panose="00000400000000000000" pitchFamily="2" charset="-78"/>
            </a:endParaRPr>
          </a:p>
          <a:p>
            <a:pPr lvl="0" algn="r" rtl="1"/>
            <a:r>
              <a:rPr lang="fa-IR" b="1" dirty="0">
                <a:cs typeface="B Compset" panose="00000400000000000000" pitchFamily="2" charset="-78"/>
              </a:rPr>
              <a:t>به عنوان بازار نقدی جهت راه اندازی معاملات آتی</a:t>
            </a:r>
          </a:p>
          <a:p>
            <a:pPr lvl="0" algn="r" rtl="1"/>
            <a:endParaRPr lang="fa-IR" b="1" dirty="0">
              <a:cs typeface="B Compset" panose="00000400000000000000" pitchFamily="2" charset="-78"/>
            </a:endParaRPr>
          </a:p>
          <a:p>
            <a:pPr lvl="0" algn="r" rtl="1"/>
            <a:r>
              <a:rPr lang="fa-IR" b="1" dirty="0">
                <a:cs typeface="B Compset" panose="00000400000000000000" pitchFamily="2" charset="-78"/>
              </a:rPr>
              <a:t>ابزاری برای راه اندازی بازار معاملات آتی یک روزه </a:t>
            </a:r>
          </a:p>
          <a:p>
            <a:pPr marL="0" lvl="0" indent="0" algn="r" rtl="1">
              <a:buNone/>
            </a:pPr>
            <a:endParaRPr lang="fa-IR" b="1" dirty="0">
              <a:cs typeface="B Compset" panose="00000400000000000000" pitchFamily="2" charset="-78"/>
            </a:endParaRPr>
          </a:p>
          <a:p>
            <a:pPr lvl="0" algn="r" rtl="1"/>
            <a:r>
              <a:rPr lang="fa-IR" b="1" dirty="0">
                <a:cs typeface="B Compset" panose="00000400000000000000" pitchFamily="2" charset="-78"/>
              </a:rPr>
              <a:t>ابزاری برای راه اندازی صندوق های کالایی</a:t>
            </a:r>
            <a:endParaRPr lang="en-US" b="1" dirty="0">
              <a:cs typeface="B Compset" panose="00000400000000000000" pitchFamily="2" charset="-78"/>
            </a:endParaRPr>
          </a:p>
        </p:txBody>
      </p:sp>
    </p:spTree>
    <p:extLst>
      <p:ext uri="{BB962C8B-B14F-4D97-AF65-F5344CB8AC3E}">
        <p14:creationId xmlns:p14="http://schemas.microsoft.com/office/powerpoint/2010/main" val="3069973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a-IR" b="1" dirty="0">
                <a:cs typeface="B Titr" panose="00000700000000000000" pitchFamily="2" charset="-78"/>
              </a:rPr>
              <a:t>مشخصات نماد معاملاتی گواهی سپرده کالایی سکه</a:t>
            </a:r>
            <a:endParaRPr lang="en-US" b="1" dirty="0">
              <a:cs typeface="B Titr" panose="00000700000000000000" pitchFamily="2" charset="-78"/>
            </a:endParaRPr>
          </a:p>
        </p:txBody>
      </p:sp>
      <p:sp>
        <p:nvSpPr>
          <p:cNvPr id="3" name="Content Placeholder 2"/>
          <p:cNvSpPr>
            <a:spLocks noGrp="1"/>
          </p:cNvSpPr>
          <p:nvPr>
            <p:ph sz="quarter" idx="1"/>
          </p:nvPr>
        </p:nvSpPr>
        <p:spPr/>
        <p:txBody>
          <a:bodyPr/>
          <a:lstStyle/>
          <a:p>
            <a:endParaRPr lang="en-US" dirty="0"/>
          </a:p>
        </p:txBody>
      </p:sp>
      <p:graphicFrame>
        <p:nvGraphicFramePr>
          <p:cNvPr id="4" name="Content Placeholder 14"/>
          <p:cNvGraphicFramePr>
            <a:graphicFrameLocks/>
          </p:cNvGraphicFramePr>
          <p:nvPr>
            <p:extLst>
              <p:ext uri="{D42A27DB-BD31-4B8C-83A1-F6EECF244321}">
                <p14:modId xmlns:p14="http://schemas.microsoft.com/office/powerpoint/2010/main" val="1683739639"/>
              </p:ext>
            </p:extLst>
          </p:nvPr>
        </p:nvGraphicFramePr>
        <p:xfrm>
          <a:off x="457201" y="2286000"/>
          <a:ext cx="8229599" cy="2666999"/>
        </p:xfrm>
        <a:graphic>
          <a:graphicData uri="http://schemas.openxmlformats.org/drawingml/2006/table">
            <a:tbl>
              <a:tblPr rtl="1" firstRow="1" firstCol="1" bandRow="1">
                <a:tableStyleId>{F5AB1C69-6EDB-4FF4-983F-18BD219EF322}</a:tableStyleId>
              </a:tblPr>
              <a:tblGrid>
                <a:gridCol w="921774">
                  <a:extLst>
                    <a:ext uri="{9D8B030D-6E8A-4147-A177-3AD203B41FA5}">
                      <a16:colId xmlns:a16="http://schemas.microsoft.com/office/drawing/2014/main" val="20000"/>
                    </a:ext>
                  </a:extLst>
                </a:gridCol>
                <a:gridCol w="1677629">
                  <a:extLst>
                    <a:ext uri="{9D8B030D-6E8A-4147-A177-3AD203B41FA5}">
                      <a16:colId xmlns:a16="http://schemas.microsoft.com/office/drawing/2014/main" val="20001"/>
                    </a:ext>
                  </a:extLst>
                </a:gridCol>
                <a:gridCol w="785352">
                  <a:extLst>
                    <a:ext uri="{9D8B030D-6E8A-4147-A177-3AD203B41FA5}">
                      <a16:colId xmlns:a16="http://schemas.microsoft.com/office/drawing/2014/main" val="20002"/>
                    </a:ext>
                  </a:extLst>
                </a:gridCol>
                <a:gridCol w="1858296">
                  <a:extLst>
                    <a:ext uri="{9D8B030D-6E8A-4147-A177-3AD203B41FA5}">
                      <a16:colId xmlns:a16="http://schemas.microsoft.com/office/drawing/2014/main" val="20003"/>
                    </a:ext>
                  </a:extLst>
                </a:gridCol>
                <a:gridCol w="1061884">
                  <a:extLst>
                    <a:ext uri="{9D8B030D-6E8A-4147-A177-3AD203B41FA5}">
                      <a16:colId xmlns:a16="http://schemas.microsoft.com/office/drawing/2014/main" val="20004"/>
                    </a:ext>
                  </a:extLst>
                </a:gridCol>
                <a:gridCol w="995516">
                  <a:extLst>
                    <a:ext uri="{9D8B030D-6E8A-4147-A177-3AD203B41FA5}">
                      <a16:colId xmlns:a16="http://schemas.microsoft.com/office/drawing/2014/main" val="20005"/>
                    </a:ext>
                  </a:extLst>
                </a:gridCol>
                <a:gridCol w="929148">
                  <a:extLst>
                    <a:ext uri="{9D8B030D-6E8A-4147-A177-3AD203B41FA5}">
                      <a16:colId xmlns:a16="http://schemas.microsoft.com/office/drawing/2014/main" val="20006"/>
                    </a:ext>
                  </a:extLst>
                </a:gridCol>
              </a:tblGrid>
              <a:tr h="795327">
                <a:tc>
                  <a:txBody>
                    <a:bodyPr/>
                    <a:lstStyle/>
                    <a:p>
                      <a:pPr marL="0" marR="0" algn="ctr" rtl="1">
                        <a:lnSpc>
                          <a:spcPct val="115000"/>
                        </a:lnSpc>
                        <a:spcBef>
                          <a:spcPts val="0"/>
                        </a:spcBef>
                        <a:spcAft>
                          <a:spcPts val="0"/>
                        </a:spcAft>
                      </a:pPr>
                      <a:r>
                        <a:rPr lang="fa-IR" sz="1300" dirty="0">
                          <a:effectLst/>
                          <a:cs typeface="B Titr" panose="00000700000000000000" pitchFamily="2" charset="-78"/>
                        </a:rPr>
                        <a:t>نام انبار</a:t>
                      </a:r>
                      <a:endParaRPr lang="en-US" sz="1100" dirty="0">
                        <a:effectLst/>
                        <a:latin typeface="Calibri"/>
                        <a:ea typeface="Calibri"/>
                        <a:cs typeface="B Titr" panose="00000700000000000000" pitchFamily="2" charset="-78"/>
                      </a:endParaRPr>
                    </a:p>
                  </a:txBody>
                  <a:tcPr marL="68580" marR="68580" marT="0" marB="0" anchor="ctr"/>
                </a:tc>
                <a:tc>
                  <a:txBody>
                    <a:bodyPr/>
                    <a:lstStyle/>
                    <a:p>
                      <a:pPr marL="0" marR="0" algn="ctr" rtl="1">
                        <a:lnSpc>
                          <a:spcPct val="115000"/>
                        </a:lnSpc>
                        <a:spcBef>
                          <a:spcPts val="0"/>
                        </a:spcBef>
                        <a:spcAft>
                          <a:spcPts val="0"/>
                        </a:spcAft>
                      </a:pPr>
                      <a:r>
                        <a:rPr lang="fa-IR" sz="1300">
                          <a:effectLst/>
                          <a:cs typeface="B Titr" panose="00000700000000000000" pitchFamily="2" charset="-78"/>
                        </a:rPr>
                        <a:t>آدرس</a:t>
                      </a:r>
                      <a:endParaRPr lang="en-US" sz="1100">
                        <a:effectLst/>
                        <a:latin typeface="Calibri"/>
                        <a:ea typeface="Calibri"/>
                        <a:cs typeface="B Titr" panose="00000700000000000000" pitchFamily="2" charset="-78"/>
                      </a:endParaRPr>
                    </a:p>
                  </a:txBody>
                  <a:tcPr marL="68580" marR="68580" marT="0" marB="0" anchor="ctr"/>
                </a:tc>
                <a:tc>
                  <a:txBody>
                    <a:bodyPr/>
                    <a:lstStyle/>
                    <a:p>
                      <a:pPr marL="0" marR="0" algn="ctr" rtl="1">
                        <a:lnSpc>
                          <a:spcPct val="115000"/>
                        </a:lnSpc>
                        <a:spcBef>
                          <a:spcPts val="0"/>
                        </a:spcBef>
                        <a:spcAft>
                          <a:spcPts val="0"/>
                        </a:spcAft>
                      </a:pPr>
                      <a:r>
                        <a:rPr lang="fa-IR" sz="1300">
                          <a:effectLst/>
                          <a:cs typeface="B Titr" panose="00000700000000000000" pitchFamily="2" charset="-78"/>
                        </a:rPr>
                        <a:t>ظرفيت (قطعه)</a:t>
                      </a:r>
                      <a:endParaRPr lang="en-US" sz="1100">
                        <a:effectLst/>
                        <a:latin typeface="Calibri"/>
                        <a:ea typeface="Calibri"/>
                        <a:cs typeface="B Titr" panose="00000700000000000000" pitchFamily="2" charset="-78"/>
                      </a:endParaRPr>
                    </a:p>
                  </a:txBody>
                  <a:tcPr marL="68580" marR="68580" marT="0" marB="0" anchor="ctr"/>
                </a:tc>
                <a:tc>
                  <a:txBody>
                    <a:bodyPr/>
                    <a:lstStyle/>
                    <a:p>
                      <a:pPr marL="0" marR="0" algn="ctr" rtl="0">
                        <a:lnSpc>
                          <a:spcPct val="115000"/>
                        </a:lnSpc>
                        <a:spcBef>
                          <a:spcPts val="0"/>
                        </a:spcBef>
                        <a:spcAft>
                          <a:spcPts val="0"/>
                        </a:spcAft>
                      </a:pPr>
                      <a:r>
                        <a:rPr lang="fa-IR" sz="1300">
                          <a:effectLst/>
                          <a:cs typeface="B Titr" panose="00000700000000000000" pitchFamily="2" charset="-78"/>
                        </a:rPr>
                        <a:t>نام کامل نماد</a:t>
                      </a:r>
                      <a:endParaRPr lang="en-US" sz="1100">
                        <a:effectLst/>
                        <a:latin typeface="Calibri"/>
                        <a:ea typeface="Calibri"/>
                        <a:cs typeface="B Titr" panose="00000700000000000000" pitchFamily="2" charset="-78"/>
                      </a:endParaRPr>
                    </a:p>
                  </a:txBody>
                  <a:tcPr marL="68580" marR="68580" marT="0" marB="0" anchor="ctr"/>
                </a:tc>
                <a:tc>
                  <a:txBody>
                    <a:bodyPr/>
                    <a:lstStyle/>
                    <a:p>
                      <a:pPr marL="0" marR="0" algn="ctr" rtl="0">
                        <a:lnSpc>
                          <a:spcPct val="115000"/>
                        </a:lnSpc>
                        <a:spcBef>
                          <a:spcPts val="0"/>
                        </a:spcBef>
                        <a:spcAft>
                          <a:spcPts val="0"/>
                        </a:spcAft>
                      </a:pPr>
                      <a:r>
                        <a:rPr lang="fa-IR" sz="1300">
                          <a:effectLst/>
                          <a:cs typeface="B Titr" panose="00000700000000000000" pitchFamily="2" charset="-78"/>
                        </a:rPr>
                        <a:t>نام کوتاه نماد</a:t>
                      </a:r>
                      <a:endParaRPr lang="en-US" sz="1100">
                        <a:effectLst/>
                        <a:latin typeface="Calibri"/>
                        <a:ea typeface="Calibri"/>
                        <a:cs typeface="B Titr" panose="00000700000000000000" pitchFamily="2" charset="-78"/>
                      </a:endParaRPr>
                    </a:p>
                  </a:txBody>
                  <a:tcPr marL="68580" marR="68580" marT="0" marB="0" anchor="ctr"/>
                </a:tc>
                <a:tc>
                  <a:txBody>
                    <a:bodyPr/>
                    <a:lstStyle/>
                    <a:p>
                      <a:pPr marL="0" marR="0" algn="ctr" rtl="1">
                        <a:lnSpc>
                          <a:spcPct val="115000"/>
                        </a:lnSpc>
                        <a:spcBef>
                          <a:spcPts val="0"/>
                        </a:spcBef>
                        <a:spcAft>
                          <a:spcPts val="0"/>
                        </a:spcAft>
                      </a:pPr>
                      <a:r>
                        <a:rPr lang="fa-IR" sz="1300">
                          <a:effectLst/>
                          <a:cs typeface="B Titr" panose="00000700000000000000" pitchFamily="2" charset="-78"/>
                        </a:rPr>
                        <a:t>تاريخ سررسيد</a:t>
                      </a:r>
                      <a:endParaRPr lang="en-US" sz="1100">
                        <a:effectLst/>
                        <a:latin typeface="Calibri"/>
                        <a:ea typeface="Calibri"/>
                        <a:cs typeface="B Titr" panose="00000700000000000000" pitchFamily="2" charset="-78"/>
                      </a:endParaRPr>
                    </a:p>
                  </a:txBody>
                  <a:tcPr marL="68580" marR="68580" marT="0" marB="0" anchor="ctr"/>
                </a:tc>
                <a:tc>
                  <a:txBody>
                    <a:bodyPr/>
                    <a:lstStyle/>
                    <a:p>
                      <a:pPr marL="0" marR="0" algn="ctr" rtl="1">
                        <a:lnSpc>
                          <a:spcPct val="115000"/>
                        </a:lnSpc>
                        <a:spcBef>
                          <a:spcPts val="0"/>
                        </a:spcBef>
                        <a:spcAft>
                          <a:spcPts val="0"/>
                        </a:spcAft>
                      </a:pPr>
                      <a:r>
                        <a:rPr lang="fa-IR" sz="1300" dirty="0">
                          <a:effectLst/>
                          <a:cs typeface="B Titr" panose="00000700000000000000" pitchFamily="2" charset="-78"/>
                        </a:rPr>
                        <a:t>نماد</a:t>
                      </a:r>
                      <a:endParaRPr lang="en-US" sz="1100" dirty="0">
                        <a:effectLst/>
                        <a:latin typeface="Calibri"/>
                        <a:ea typeface="Calibri"/>
                        <a:cs typeface="B Titr" panose="00000700000000000000" pitchFamily="2" charset="-78"/>
                      </a:endParaRPr>
                    </a:p>
                  </a:txBody>
                  <a:tcPr marL="68580" marR="68580" marT="0" marB="0" anchor="ctr"/>
                </a:tc>
                <a:extLst>
                  <a:ext uri="{0D108BD9-81ED-4DB2-BD59-A6C34878D82A}">
                    <a16:rowId xmlns:a16="http://schemas.microsoft.com/office/drawing/2014/main" val="10000"/>
                  </a:ext>
                </a:extLst>
              </a:tr>
              <a:tr h="1871672">
                <a:tc>
                  <a:txBody>
                    <a:bodyPr/>
                    <a:lstStyle/>
                    <a:p>
                      <a:pPr marL="0" marR="0" algn="ctr" rtl="1">
                        <a:lnSpc>
                          <a:spcPct val="115000"/>
                        </a:lnSpc>
                        <a:spcBef>
                          <a:spcPts val="0"/>
                        </a:spcBef>
                        <a:spcAft>
                          <a:spcPts val="0"/>
                        </a:spcAft>
                      </a:pPr>
                      <a:r>
                        <a:rPr lang="fa-IR" sz="1400" dirty="0">
                          <a:solidFill>
                            <a:srgbClr val="FF0000"/>
                          </a:solidFill>
                          <a:effectLst/>
                          <a:cs typeface="B Compset" panose="00000400000000000000" pitchFamily="2" charset="-78"/>
                        </a:rPr>
                        <a:t>خزانه پردیس بانک رفاه</a:t>
                      </a:r>
                      <a:endParaRPr lang="en-US" sz="1200" dirty="0">
                        <a:solidFill>
                          <a:srgbClr val="FF0000"/>
                        </a:solidFill>
                        <a:effectLst/>
                        <a:latin typeface="Calibri"/>
                        <a:ea typeface="Calibri"/>
                        <a:cs typeface="B Compset" panose="00000400000000000000" pitchFamily="2" charset="-78"/>
                      </a:endParaRPr>
                    </a:p>
                  </a:txBody>
                  <a:tcPr marL="68580" marR="68580" marT="0" marB="0" anchor="ctr"/>
                </a:tc>
                <a:tc>
                  <a:txBody>
                    <a:bodyPr/>
                    <a:lstStyle/>
                    <a:p>
                      <a:pPr marL="0" marR="0" algn="ctr" rtl="1">
                        <a:lnSpc>
                          <a:spcPct val="115000"/>
                        </a:lnSpc>
                        <a:spcBef>
                          <a:spcPts val="0"/>
                        </a:spcBef>
                        <a:spcAft>
                          <a:spcPts val="0"/>
                        </a:spcAft>
                      </a:pPr>
                      <a:r>
                        <a:rPr lang="fa-IR" sz="1200" b="0">
                          <a:effectLst/>
                          <a:cs typeface="B Compset" panose="00000400000000000000" pitchFamily="2" charset="-78"/>
                        </a:rPr>
                        <a:t>تهران - میدان ونک - خیابان ملاصدرا - خیابان شیراز شمالی - شماره 186 - کد پستی: 991756783</a:t>
                      </a:r>
                      <a:endParaRPr lang="en-US" sz="1100" b="0">
                        <a:effectLst/>
                        <a:latin typeface="Calibri"/>
                        <a:ea typeface="Calibri"/>
                        <a:cs typeface="B Compset" panose="00000400000000000000" pitchFamily="2" charset="-78"/>
                      </a:endParaRPr>
                    </a:p>
                  </a:txBody>
                  <a:tcPr marL="68580" marR="68580" marT="0" marB="0" anchor="ctr"/>
                </a:tc>
                <a:tc>
                  <a:txBody>
                    <a:bodyPr/>
                    <a:lstStyle/>
                    <a:p>
                      <a:pPr marL="0" marR="0" algn="ctr" rtl="0">
                        <a:lnSpc>
                          <a:spcPct val="115000"/>
                        </a:lnSpc>
                        <a:spcBef>
                          <a:spcPts val="0"/>
                        </a:spcBef>
                        <a:spcAft>
                          <a:spcPts val="0"/>
                        </a:spcAft>
                      </a:pPr>
                      <a:r>
                        <a:rPr lang="en-US" sz="1200" b="0" dirty="0">
                          <a:effectLst/>
                          <a:cs typeface="B Compset" panose="00000400000000000000" pitchFamily="2" charset="-78"/>
                        </a:rPr>
                        <a:t>100,000</a:t>
                      </a:r>
                      <a:endParaRPr lang="en-US" sz="1100" b="0" dirty="0">
                        <a:effectLst/>
                        <a:latin typeface="Calibri"/>
                        <a:ea typeface="Calibri"/>
                        <a:cs typeface="B Compset" panose="00000400000000000000" pitchFamily="2" charset="-78"/>
                      </a:endParaRPr>
                    </a:p>
                  </a:txBody>
                  <a:tcPr marL="68580" marR="68580" marT="0" marB="0" anchor="ctr"/>
                </a:tc>
                <a:tc>
                  <a:txBody>
                    <a:bodyPr/>
                    <a:lstStyle/>
                    <a:p>
                      <a:pPr marL="0" marR="0" algn="ctr" rtl="1">
                        <a:lnSpc>
                          <a:spcPct val="115000"/>
                        </a:lnSpc>
                        <a:spcBef>
                          <a:spcPts val="0"/>
                        </a:spcBef>
                        <a:spcAft>
                          <a:spcPts val="0"/>
                        </a:spcAft>
                      </a:pPr>
                      <a:r>
                        <a:rPr lang="fa-IR" sz="1200" b="0" dirty="0">
                          <a:effectLst/>
                          <a:cs typeface="B Compset" panose="00000400000000000000" pitchFamily="2" charset="-78"/>
                        </a:rPr>
                        <a:t>سکه تمام بهار آزادی طرح امام (ره) تحویل 9712 انبار خزانه پردیس بانک رفاه</a:t>
                      </a:r>
                      <a:endParaRPr lang="en-US" sz="1100" b="0" dirty="0">
                        <a:effectLst/>
                        <a:latin typeface="Calibri"/>
                        <a:ea typeface="Calibri"/>
                        <a:cs typeface="B Compset" panose="00000400000000000000" pitchFamily="2" charset="-78"/>
                      </a:endParaRPr>
                    </a:p>
                  </a:txBody>
                  <a:tcPr marL="68580" marR="68580" marT="0" marB="0" anchor="ctr"/>
                </a:tc>
                <a:tc>
                  <a:txBody>
                    <a:bodyPr/>
                    <a:lstStyle/>
                    <a:p>
                      <a:pPr marL="0" marR="0" algn="ctr" rtl="1">
                        <a:lnSpc>
                          <a:spcPct val="115000"/>
                        </a:lnSpc>
                        <a:spcBef>
                          <a:spcPts val="0"/>
                        </a:spcBef>
                        <a:spcAft>
                          <a:spcPts val="0"/>
                        </a:spcAft>
                      </a:pPr>
                      <a:r>
                        <a:rPr lang="fa-IR" sz="1200" b="0">
                          <a:effectLst/>
                          <a:cs typeface="B Compset" panose="00000400000000000000" pitchFamily="2" charset="-78"/>
                        </a:rPr>
                        <a:t>سکه 9712-01</a:t>
                      </a:r>
                      <a:endParaRPr lang="en-US" sz="1100" b="0">
                        <a:effectLst/>
                        <a:latin typeface="Calibri"/>
                        <a:ea typeface="Calibri"/>
                        <a:cs typeface="B Compset" panose="00000400000000000000" pitchFamily="2" charset="-78"/>
                      </a:endParaRPr>
                    </a:p>
                  </a:txBody>
                  <a:tcPr marL="68580" marR="68580" marT="0" marB="0" anchor="ctr"/>
                </a:tc>
                <a:tc>
                  <a:txBody>
                    <a:bodyPr/>
                    <a:lstStyle/>
                    <a:p>
                      <a:pPr marL="0" marR="0" algn="ctr" rtl="0">
                        <a:lnSpc>
                          <a:spcPct val="115000"/>
                        </a:lnSpc>
                        <a:spcBef>
                          <a:spcPts val="0"/>
                        </a:spcBef>
                        <a:spcAft>
                          <a:spcPts val="0"/>
                        </a:spcAft>
                      </a:pPr>
                      <a:r>
                        <a:rPr lang="en-US" sz="1200" b="0">
                          <a:effectLst/>
                          <a:cs typeface="B Compset" panose="00000400000000000000" pitchFamily="2" charset="-78"/>
                        </a:rPr>
                        <a:t>1397/12/29</a:t>
                      </a:r>
                      <a:endParaRPr lang="en-US" sz="1100" b="0">
                        <a:effectLst/>
                        <a:latin typeface="Calibri"/>
                        <a:ea typeface="Calibri"/>
                        <a:cs typeface="B Compset" panose="00000400000000000000" pitchFamily="2" charset="-78"/>
                      </a:endParaRPr>
                    </a:p>
                  </a:txBody>
                  <a:tcPr marL="68580" marR="68580" marT="0" marB="0" anchor="ctr"/>
                </a:tc>
                <a:tc>
                  <a:txBody>
                    <a:bodyPr/>
                    <a:lstStyle/>
                    <a:p>
                      <a:pPr marL="0" marR="0" algn="ctr" rtl="1">
                        <a:lnSpc>
                          <a:spcPct val="115000"/>
                        </a:lnSpc>
                        <a:spcBef>
                          <a:spcPts val="0"/>
                        </a:spcBef>
                        <a:spcAft>
                          <a:spcPts val="0"/>
                        </a:spcAft>
                      </a:pPr>
                      <a:r>
                        <a:rPr lang="fa-IR" sz="1200" b="0" dirty="0">
                          <a:effectLst/>
                          <a:cs typeface="B Compset" panose="00000400000000000000" pitchFamily="2" charset="-78"/>
                        </a:rPr>
                        <a:t>گکه 71201</a:t>
                      </a:r>
                      <a:endParaRPr lang="en-US" sz="1100" b="0" dirty="0">
                        <a:effectLst/>
                        <a:latin typeface="Calibri"/>
                        <a:ea typeface="Calibri"/>
                        <a:cs typeface="B Compset" panose="00000400000000000000" pitchFamily="2" charset="-78"/>
                      </a:endParaRPr>
                    </a:p>
                  </a:txBody>
                  <a:tcPr marL="68580" marR="68580" marT="0" marB="0"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571537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pPr marL="0" indent="0" algn="ctr">
              <a:buNone/>
            </a:pPr>
            <a:endParaRPr lang="fa-IR" sz="8000" dirty="0">
              <a:cs typeface="B Titr" panose="00000700000000000000" pitchFamily="2" charset="-78"/>
            </a:endParaRPr>
          </a:p>
          <a:p>
            <a:pPr marL="0" indent="0" algn="ctr">
              <a:buNone/>
            </a:pPr>
            <a:r>
              <a:rPr lang="fa-IR" sz="8000" dirty="0">
                <a:cs typeface="B Titr" panose="00000700000000000000" pitchFamily="2" charset="-78"/>
              </a:rPr>
              <a:t>با تشکر</a:t>
            </a:r>
            <a:endParaRPr lang="en-US" sz="8000" dirty="0">
              <a:cs typeface="B Titr" panose="00000700000000000000" pitchFamily="2" charset="-78"/>
            </a:endParaRPr>
          </a:p>
        </p:txBody>
      </p:sp>
    </p:spTree>
    <p:extLst>
      <p:ext uri="{BB962C8B-B14F-4D97-AF65-F5344CB8AC3E}">
        <p14:creationId xmlns:p14="http://schemas.microsoft.com/office/powerpoint/2010/main" val="4112211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fa-IR" b="1" dirty="0">
                <a:cs typeface="B Titr" panose="00000700000000000000" pitchFamily="2" charset="-78"/>
              </a:rPr>
              <a:t>تولید و مصرف طلا در ایران و جهان (1) </a:t>
            </a:r>
            <a:endParaRPr lang="en-US" dirty="0">
              <a:cs typeface="B Titr" panose="00000700000000000000" pitchFamily="2" charset="-78"/>
            </a:endParaRP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324251903"/>
              </p:ext>
            </p:extLst>
          </p:nvPr>
        </p:nvGraphicFramePr>
        <p:xfrm>
          <a:off x="762000" y="1828800"/>
          <a:ext cx="3190240" cy="4193760"/>
        </p:xfrm>
        <a:graphic>
          <a:graphicData uri="http://schemas.openxmlformats.org/drawingml/2006/table">
            <a:tbl>
              <a:tblPr rtl="1" firstRow="1" firstCol="1" bandRow="1">
                <a:tableStyleId>{00A15C55-8517-42AA-B614-E9B94910E393}</a:tableStyleId>
              </a:tblPr>
              <a:tblGrid>
                <a:gridCol w="511974">
                  <a:extLst>
                    <a:ext uri="{9D8B030D-6E8A-4147-A177-3AD203B41FA5}">
                      <a16:colId xmlns:a16="http://schemas.microsoft.com/office/drawing/2014/main" val="20000"/>
                    </a:ext>
                  </a:extLst>
                </a:gridCol>
                <a:gridCol w="1219759">
                  <a:extLst>
                    <a:ext uri="{9D8B030D-6E8A-4147-A177-3AD203B41FA5}">
                      <a16:colId xmlns:a16="http://schemas.microsoft.com/office/drawing/2014/main" val="20001"/>
                    </a:ext>
                  </a:extLst>
                </a:gridCol>
                <a:gridCol w="1458507">
                  <a:extLst>
                    <a:ext uri="{9D8B030D-6E8A-4147-A177-3AD203B41FA5}">
                      <a16:colId xmlns:a16="http://schemas.microsoft.com/office/drawing/2014/main" val="20002"/>
                    </a:ext>
                  </a:extLst>
                </a:gridCol>
              </a:tblGrid>
              <a:tr h="282295">
                <a:tc>
                  <a:txBody>
                    <a:bodyPr/>
                    <a:lstStyle/>
                    <a:p>
                      <a:pPr marL="0" marR="0" algn="ctr" rtl="1">
                        <a:lnSpc>
                          <a:spcPct val="115000"/>
                        </a:lnSpc>
                        <a:spcBef>
                          <a:spcPts val="0"/>
                        </a:spcBef>
                        <a:spcAft>
                          <a:spcPts val="0"/>
                        </a:spcAft>
                      </a:pPr>
                      <a:r>
                        <a:rPr lang="fa-IR" sz="1400" dirty="0">
                          <a:effectLst/>
                          <a:cs typeface="B Compset" panose="00000400000000000000" pitchFamily="2" charset="-78"/>
                        </a:rPr>
                        <a:t>ردیف</a:t>
                      </a:r>
                      <a:endParaRPr lang="en-US" sz="1200" dirty="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a:effectLst/>
                          <a:cs typeface="B Compset" panose="00000400000000000000" pitchFamily="2" charset="-78"/>
                        </a:rPr>
                        <a:t>کشور</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a:effectLst/>
                          <a:cs typeface="B Compset" panose="00000400000000000000" pitchFamily="2" charset="-78"/>
                        </a:rPr>
                        <a:t>میزان تولید طلا (تن)</a:t>
                      </a:r>
                      <a:endParaRPr lang="en-US" sz="1200">
                        <a:effectLst/>
                        <a:latin typeface="Calibri"/>
                        <a:ea typeface="Calibri"/>
                        <a:cs typeface="B Compset" panose="00000400000000000000" pitchFamily="2" charset="-78"/>
                      </a:endParaRPr>
                    </a:p>
                  </a:txBody>
                  <a:tcPr marL="68580" marR="68580" marT="0" marB="0"/>
                </a:tc>
                <a:extLst>
                  <a:ext uri="{0D108BD9-81ED-4DB2-BD59-A6C34878D82A}">
                    <a16:rowId xmlns:a16="http://schemas.microsoft.com/office/drawing/2014/main" val="10000"/>
                  </a:ext>
                </a:extLst>
              </a:tr>
              <a:tr h="260580">
                <a:tc>
                  <a:txBody>
                    <a:bodyPr/>
                    <a:lstStyle/>
                    <a:p>
                      <a:pPr marL="0" marR="0" algn="ctr" rtl="1">
                        <a:lnSpc>
                          <a:spcPct val="115000"/>
                        </a:lnSpc>
                        <a:spcBef>
                          <a:spcPts val="0"/>
                        </a:spcBef>
                        <a:spcAft>
                          <a:spcPts val="0"/>
                        </a:spcAft>
                      </a:pPr>
                      <a:r>
                        <a:rPr lang="fa-IR" sz="1400">
                          <a:effectLst/>
                          <a:cs typeface="B Compset" panose="00000400000000000000" pitchFamily="2" charset="-78"/>
                        </a:rPr>
                        <a:t>1</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a:effectLst/>
                          <a:cs typeface="B Compset" panose="00000400000000000000" pitchFamily="2" charset="-78"/>
                        </a:rPr>
                        <a:t>چین</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0">
                        <a:lnSpc>
                          <a:spcPct val="115000"/>
                        </a:lnSpc>
                        <a:spcBef>
                          <a:spcPts val="0"/>
                        </a:spcBef>
                        <a:spcAft>
                          <a:spcPts val="0"/>
                        </a:spcAft>
                      </a:pPr>
                      <a:r>
                        <a:rPr kumimoji="0" lang="fa-IR" sz="1400" kern="1200" dirty="0">
                          <a:solidFill>
                            <a:schemeClr val="dk1"/>
                          </a:solidFill>
                          <a:effectLst/>
                          <a:latin typeface="+mn-lt"/>
                          <a:ea typeface="+mn-ea"/>
                          <a:cs typeface="B Compset" panose="00000400000000000000" pitchFamily="2" charset="-78"/>
                        </a:rPr>
                        <a:t>450</a:t>
                      </a:r>
                      <a:endParaRPr kumimoji="0" lang="en-US" sz="1400" kern="1200" dirty="0">
                        <a:solidFill>
                          <a:schemeClr val="dk1"/>
                        </a:solidFill>
                        <a:effectLst/>
                        <a:latin typeface="+mn-lt"/>
                        <a:ea typeface="+mn-ea"/>
                        <a:cs typeface="B Compset" panose="00000400000000000000" pitchFamily="2" charset="-78"/>
                      </a:endParaRPr>
                    </a:p>
                  </a:txBody>
                  <a:tcPr marL="68580" marR="68580" marT="0" marB="0"/>
                </a:tc>
                <a:extLst>
                  <a:ext uri="{0D108BD9-81ED-4DB2-BD59-A6C34878D82A}">
                    <a16:rowId xmlns:a16="http://schemas.microsoft.com/office/drawing/2014/main" val="10001"/>
                  </a:ext>
                </a:extLst>
              </a:tr>
              <a:tr h="260580">
                <a:tc>
                  <a:txBody>
                    <a:bodyPr/>
                    <a:lstStyle/>
                    <a:p>
                      <a:pPr marL="0" marR="0" algn="ctr" rtl="1">
                        <a:lnSpc>
                          <a:spcPct val="115000"/>
                        </a:lnSpc>
                        <a:spcBef>
                          <a:spcPts val="0"/>
                        </a:spcBef>
                        <a:spcAft>
                          <a:spcPts val="0"/>
                        </a:spcAft>
                      </a:pPr>
                      <a:r>
                        <a:rPr lang="fa-IR" sz="1400">
                          <a:effectLst/>
                          <a:cs typeface="B Compset" panose="00000400000000000000" pitchFamily="2" charset="-78"/>
                        </a:rPr>
                        <a:t>2</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a:effectLst/>
                          <a:cs typeface="B Compset" panose="00000400000000000000" pitchFamily="2" charset="-78"/>
                        </a:rPr>
                        <a:t>استرالیا</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0">
                        <a:lnSpc>
                          <a:spcPct val="115000"/>
                        </a:lnSpc>
                        <a:spcBef>
                          <a:spcPts val="0"/>
                        </a:spcBef>
                        <a:spcAft>
                          <a:spcPts val="0"/>
                        </a:spcAft>
                      </a:pPr>
                      <a:r>
                        <a:rPr kumimoji="0" lang="fa-IR" sz="1400" kern="1200" dirty="0">
                          <a:solidFill>
                            <a:schemeClr val="dk1"/>
                          </a:solidFill>
                          <a:effectLst/>
                          <a:latin typeface="+mn-lt"/>
                          <a:ea typeface="+mn-ea"/>
                          <a:cs typeface="B Compset" panose="00000400000000000000" pitchFamily="2" charset="-78"/>
                        </a:rPr>
                        <a:t>270</a:t>
                      </a:r>
                      <a:endParaRPr kumimoji="0" lang="en-US" sz="1400" kern="1200" dirty="0">
                        <a:solidFill>
                          <a:schemeClr val="dk1"/>
                        </a:solidFill>
                        <a:effectLst/>
                        <a:latin typeface="+mn-lt"/>
                        <a:ea typeface="+mn-ea"/>
                        <a:cs typeface="B Compset" panose="00000400000000000000" pitchFamily="2" charset="-78"/>
                      </a:endParaRPr>
                    </a:p>
                  </a:txBody>
                  <a:tcPr marL="68580" marR="68580" marT="0" marB="0"/>
                </a:tc>
                <a:extLst>
                  <a:ext uri="{0D108BD9-81ED-4DB2-BD59-A6C34878D82A}">
                    <a16:rowId xmlns:a16="http://schemas.microsoft.com/office/drawing/2014/main" val="10002"/>
                  </a:ext>
                </a:extLst>
              </a:tr>
              <a:tr h="263345">
                <a:tc>
                  <a:txBody>
                    <a:bodyPr/>
                    <a:lstStyle/>
                    <a:p>
                      <a:pPr marL="0" marR="0" algn="ctr" rtl="1">
                        <a:lnSpc>
                          <a:spcPct val="115000"/>
                        </a:lnSpc>
                        <a:spcBef>
                          <a:spcPts val="0"/>
                        </a:spcBef>
                        <a:spcAft>
                          <a:spcPts val="0"/>
                        </a:spcAft>
                      </a:pPr>
                      <a:r>
                        <a:rPr lang="fa-IR" sz="1400">
                          <a:effectLst/>
                          <a:cs typeface="B Compset" panose="00000400000000000000" pitchFamily="2" charset="-78"/>
                        </a:rPr>
                        <a:t>3</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dirty="0">
                          <a:effectLst/>
                          <a:cs typeface="B Compset" panose="00000400000000000000" pitchFamily="2" charset="-78"/>
                        </a:rPr>
                        <a:t>روسیه</a:t>
                      </a:r>
                      <a:endParaRPr lang="en-US" sz="1200" dirty="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kumimoji="0" lang="fa-IR" sz="1400" kern="1200" dirty="0">
                          <a:solidFill>
                            <a:schemeClr val="dk1"/>
                          </a:solidFill>
                          <a:effectLst/>
                          <a:latin typeface="+mn-lt"/>
                          <a:ea typeface="+mn-ea"/>
                          <a:cs typeface="B Compset" panose="00000400000000000000" pitchFamily="2" charset="-78"/>
                        </a:rPr>
                        <a:t>245</a:t>
                      </a:r>
                      <a:endParaRPr kumimoji="0" lang="en-US" sz="1400" kern="1200" dirty="0">
                        <a:solidFill>
                          <a:schemeClr val="dk1"/>
                        </a:solidFill>
                        <a:effectLst/>
                        <a:latin typeface="+mn-lt"/>
                        <a:ea typeface="+mn-ea"/>
                        <a:cs typeface="B Compset" panose="00000400000000000000" pitchFamily="2" charset="-78"/>
                      </a:endParaRPr>
                    </a:p>
                  </a:txBody>
                  <a:tcPr marL="68580" marR="68580" marT="0" marB="0"/>
                </a:tc>
                <a:extLst>
                  <a:ext uri="{0D108BD9-81ED-4DB2-BD59-A6C34878D82A}">
                    <a16:rowId xmlns:a16="http://schemas.microsoft.com/office/drawing/2014/main" val="10003"/>
                  </a:ext>
                </a:extLst>
              </a:tr>
              <a:tr h="260580">
                <a:tc>
                  <a:txBody>
                    <a:bodyPr/>
                    <a:lstStyle/>
                    <a:p>
                      <a:pPr marL="0" marR="0" algn="ctr" rtl="1">
                        <a:lnSpc>
                          <a:spcPct val="115000"/>
                        </a:lnSpc>
                        <a:spcBef>
                          <a:spcPts val="0"/>
                        </a:spcBef>
                        <a:spcAft>
                          <a:spcPts val="0"/>
                        </a:spcAft>
                      </a:pPr>
                      <a:r>
                        <a:rPr lang="fa-IR" sz="1400">
                          <a:effectLst/>
                          <a:cs typeface="B Compset" panose="00000400000000000000" pitchFamily="2" charset="-78"/>
                        </a:rPr>
                        <a:t>4</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a:effectLst/>
                          <a:cs typeface="B Compset" panose="00000400000000000000" pitchFamily="2" charset="-78"/>
                        </a:rPr>
                        <a:t> آمریکا</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kumimoji="0" lang="fa-IR" sz="1400" kern="1200" dirty="0">
                          <a:solidFill>
                            <a:schemeClr val="dk1"/>
                          </a:solidFill>
                          <a:effectLst/>
                          <a:latin typeface="+mn-lt"/>
                          <a:ea typeface="+mn-ea"/>
                          <a:cs typeface="B Compset" panose="00000400000000000000" pitchFamily="2" charset="-78"/>
                        </a:rPr>
                        <a:t>211</a:t>
                      </a:r>
                      <a:endParaRPr kumimoji="0" lang="en-US" sz="1400" kern="1200" dirty="0">
                        <a:solidFill>
                          <a:schemeClr val="dk1"/>
                        </a:solidFill>
                        <a:effectLst/>
                        <a:latin typeface="+mn-lt"/>
                        <a:ea typeface="+mn-ea"/>
                        <a:cs typeface="B Compset" panose="00000400000000000000" pitchFamily="2" charset="-78"/>
                      </a:endParaRPr>
                    </a:p>
                  </a:txBody>
                  <a:tcPr marL="68580" marR="68580" marT="0" marB="0"/>
                </a:tc>
                <a:extLst>
                  <a:ext uri="{0D108BD9-81ED-4DB2-BD59-A6C34878D82A}">
                    <a16:rowId xmlns:a16="http://schemas.microsoft.com/office/drawing/2014/main" val="10004"/>
                  </a:ext>
                </a:extLst>
              </a:tr>
              <a:tr h="260580">
                <a:tc>
                  <a:txBody>
                    <a:bodyPr/>
                    <a:lstStyle/>
                    <a:p>
                      <a:pPr marL="0" marR="0" algn="ctr" rtl="1">
                        <a:lnSpc>
                          <a:spcPct val="115000"/>
                        </a:lnSpc>
                        <a:spcBef>
                          <a:spcPts val="0"/>
                        </a:spcBef>
                        <a:spcAft>
                          <a:spcPts val="0"/>
                        </a:spcAft>
                      </a:pPr>
                      <a:r>
                        <a:rPr lang="fa-IR" sz="1400">
                          <a:effectLst/>
                          <a:cs typeface="B Compset" panose="00000400000000000000" pitchFamily="2" charset="-78"/>
                        </a:rPr>
                        <a:t>5</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a:effectLst/>
                          <a:cs typeface="B Compset" panose="00000400000000000000" pitchFamily="2" charset="-78"/>
                        </a:rPr>
                        <a:t>کانادا</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dirty="0">
                          <a:effectLst/>
                          <a:cs typeface="B Compset" panose="00000400000000000000" pitchFamily="2" charset="-78"/>
                        </a:rPr>
                        <a:t>160</a:t>
                      </a:r>
                      <a:endParaRPr lang="en-US" sz="1200" dirty="0">
                        <a:effectLst/>
                        <a:latin typeface="Calibri"/>
                        <a:ea typeface="Calibri"/>
                        <a:cs typeface="B Compset" panose="00000400000000000000" pitchFamily="2" charset="-78"/>
                      </a:endParaRPr>
                    </a:p>
                  </a:txBody>
                  <a:tcPr marL="68580" marR="68580" marT="0" marB="0"/>
                </a:tc>
                <a:extLst>
                  <a:ext uri="{0D108BD9-81ED-4DB2-BD59-A6C34878D82A}">
                    <a16:rowId xmlns:a16="http://schemas.microsoft.com/office/drawing/2014/main" val="10005"/>
                  </a:ext>
                </a:extLst>
              </a:tr>
              <a:tr h="260580">
                <a:tc>
                  <a:txBody>
                    <a:bodyPr/>
                    <a:lstStyle/>
                    <a:p>
                      <a:pPr marL="0" marR="0" algn="ctr" rtl="1">
                        <a:lnSpc>
                          <a:spcPct val="115000"/>
                        </a:lnSpc>
                        <a:spcBef>
                          <a:spcPts val="0"/>
                        </a:spcBef>
                        <a:spcAft>
                          <a:spcPts val="0"/>
                        </a:spcAft>
                      </a:pPr>
                      <a:r>
                        <a:rPr lang="fa-IR" sz="1400">
                          <a:effectLst/>
                          <a:cs typeface="B Compset" panose="00000400000000000000" pitchFamily="2" charset="-78"/>
                        </a:rPr>
                        <a:t>6</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a:effectLst/>
                          <a:cs typeface="B Compset" panose="00000400000000000000" pitchFamily="2" charset="-78"/>
                        </a:rPr>
                        <a:t>پرو</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dirty="0">
                          <a:effectLst/>
                          <a:cs typeface="B Compset" panose="00000400000000000000" pitchFamily="2" charset="-78"/>
                        </a:rPr>
                        <a:t>150</a:t>
                      </a:r>
                      <a:endParaRPr lang="en-US" sz="1200" dirty="0">
                        <a:effectLst/>
                        <a:latin typeface="Calibri"/>
                        <a:ea typeface="Calibri"/>
                        <a:cs typeface="B Compset" panose="00000400000000000000" pitchFamily="2" charset="-78"/>
                      </a:endParaRPr>
                    </a:p>
                  </a:txBody>
                  <a:tcPr marL="68580" marR="68580" marT="0" marB="0"/>
                </a:tc>
                <a:extLst>
                  <a:ext uri="{0D108BD9-81ED-4DB2-BD59-A6C34878D82A}">
                    <a16:rowId xmlns:a16="http://schemas.microsoft.com/office/drawing/2014/main" val="10006"/>
                  </a:ext>
                </a:extLst>
              </a:tr>
              <a:tr h="260580">
                <a:tc>
                  <a:txBody>
                    <a:bodyPr/>
                    <a:lstStyle/>
                    <a:p>
                      <a:pPr marL="0" marR="0" algn="ctr" rtl="1">
                        <a:lnSpc>
                          <a:spcPct val="115000"/>
                        </a:lnSpc>
                        <a:spcBef>
                          <a:spcPts val="0"/>
                        </a:spcBef>
                        <a:spcAft>
                          <a:spcPts val="0"/>
                        </a:spcAft>
                      </a:pPr>
                      <a:r>
                        <a:rPr lang="fa-IR" sz="1400">
                          <a:effectLst/>
                          <a:cs typeface="B Compset" panose="00000400000000000000" pitchFamily="2" charset="-78"/>
                        </a:rPr>
                        <a:t>7</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a:effectLst/>
                          <a:cs typeface="B Compset" panose="00000400000000000000" pitchFamily="2" charset="-78"/>
                        </a:rPr>
                        <a:t>آفریقای جنوبی</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a:effectLst/>
                          <a:cs typeface="B Compset" panose="00000400000000000000" pitchFamily="2" charset="-78"/>
                        </a:rPr>
                        <a:t>150</a:t>
                      </a:r>
                      <a:endParaRPr lang="en-US" sz="1200">
                        <a:effectLst/>
                        <a:latin typeface="Calibri"/>
                        <a:ea typeface="Calibri"/>
                        <a:cs typeface="B Compset" panose="00000400000000000000" pitchFamily="2" charset="-78"/>
                      </a:endParaRPr>
                    </a:p>
                  </a:txBody>
                  <a:tcPr marL="68580" marR="68580" marT="0" marB="0"/>
                </a:tc>
                <a:extLst>
                  <a:ext uri="{0D108BD9-81ED-4DB2-BD59-A6C34878D82A}">
                    <a16:rowId xmlns:a16="http://schemas.microsoft.com/office/drawing/2014/main" val="10007"/>
                  </a:ext>
                </a:extLst>
              </a:tr>
              <a:tr h="260580">
                <a:tc>
                  <a:txBody>
                    <a:bodyPr/>
                    <a:lstStyle/>
                    <a:p>
                      <a:pPr marL="0" marR="0" algn="ctr" rtl="1">
                        <a:lnSpc>
                          <a:spcPct val="115000"/>
                        </a:lnSpc>
                        <a:spcBef>
                          <a:spcPts val="0"/>
                        </a:spcBef>
                        <a:spcAft>
                          <a:spcPts val="0"/>
                        </a:spcAft>
                      </a:pPr>
                      <a:r>
                        <a:rPr lang="fa-IR" sz="1400">
                          <a:effectLst/>
                          <a:cs typeface="B Compset" panose="00000400000000000000" pitchFamily="2" charset="-78"/>
                        </a:rPr>
                        <a:t>8</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a:effectLst/>
                          <a:cs typeface="B Compset" panose="00000400000000000000" pitchFamily="2" charset="-78"/>
                        </a:rPr>
                        <a:t>ازبکستان </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dirty="0">
                          <a:effectLst/>
                          <a:cs typeface="B Compset" panose="00000400000000000000" pitchFamily="2" charset="-78"/>
                        </a:rPr>
                        <a:t>102</a:t>
                      </a:r>
                      <a:endParaRPr lang="en-US" sz="1200" dirty="0">
                        <a:effectLst/>
                        <a:latin typeface="Calibri"/>
                        <a:ea typeface="Calibri"/>
                        <a:cs typeface="B Compset" panose="00000400000000000000" pitchFamily="2" charset="-78"/>
                      </a:endParaRPr>
                    </a:p>
                  </a:txBody>
                  <a:tcPr marL="68580" marR="68580" marT="0" marB="0"/>
                </a:tc>
                <a:extLst>
                  <a:ext uri="{0D108BD9-81ED-4DB2-BD59-A6C34878D82A}">
                    <a16:rowId xmlns:a16="http://schemas.microsoft.com/office/drawing/2014/main" val="10008"/>
                  </a:ext>
                </a:extLst>
              </a:tr>
              <a:tr h="260580">
                <a:tc>
                  <a:txBody>
                    <a:bodyPr/>
                    <a:lstStyle/>
                    <a:p>
                      <a:pPr marL="0" marR="0" algn="ctr" rtl="1">
                        <a:lnSpc>
                          <a:spcPct val="115000"/>
                        </a:lnSpc>
                        <a:spcBef>
                          <a:spcPts val="0"/>
                        </a:spcBef>
                        <a:spcAft>
                          <a:spcPts val="0"/>
                        </a:spcAft>
                      </a:pPr>
                      <a:r>
                        <a:rPr lang="fa-IR" sz="1400">
                          <a:effectLst/>
                          <a:cs typeface="B Compset" panose="00000400000000000000" pitchFamily="2" charset="-78"/>
                        </a:rPr>
                        <a:t>9</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a:effectLst/>
                          <a:cs typeface="B Compset" panose="00000400000000000000" pitchFamily="2" charset="-78"/>
                        </a:rPr>
                        <a:t>مکزیک</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a:effectLst/>
                          <a:cs typeface="B Compset" panose="00000400000000000000" pitchFamily="2" charset="-78"/>
                        </a:rPr>
                        <a:t>92</a:t>
                      </a:r>
                      <a:endParaRPr lang="en-US" sz="1200">
                        <a:effectLst/>
                        <a:latin typeface="Calibri"/>
                        <a:ea typeface="Calibri"/>
                        <a:cs typeface="B Compset" panose="00000400000000000000" pitchFamily="2" charset="-78"/>
                      </a:endParaRPr>
                    </a:p>
                  </a:txBody>
                  <a:tcPr marL="68580" marR="68580" marT="0" marB="0"/>
                </a:tc>
                <a:extLst>
                  <a:ext uri="{0D108BD9-81ED-4DB2-BD59-A6C34878D82A}">
                    <a16:rowId xmlns:a16="http://schemas.microsoft.com/office/drawing/2014/main" val="10009"/>
                  </a:ext>
                </a:extLst>
              </a:tr>
              <a:tr h="260580">
                <a:tc>
                  <a:txBody>
                    <a:bodyPr/>
                    <a:lstStyle/>
                    <a:p>
                      <a:pPr marL="0" marR="0" algn="ctr" rtl="1">
                        <a:lnSpc>
                          <a:spcPct val="115000"/>
                        </a:lnSpc>
                        <a:spcBef>
                          <a:spcPts val="0"/>
                        </a:spcBef>
                        <a:spcAft>
                          <a:spcPts val="0"/>
                        </a:spcAft>
                      </a:pPr>
                      <a:r>
                        <a:rPr lang="fa-IR" sz="1400">
                          <a:effectLst/>
                          <a:cs typeface="B Compset" panose="00000400000000000000" pitchFamily="2" charset="-78"/>
                        </a:rPr>
                        <a:t>10</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a:effectLst/>
                          <a:cs typeface="B Compset" panose="00000400000000000000" pitchFamily="2" charset="-78"/>
                        </a:rPr>
                        <a:t>غنا</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a:effectLst/>
                          <a:cs typeface="B Compset" panose="00000400000000000000" pitchFamily="2" charset="-78"/>
                        </a:rPr>
                        <a:t>90</a:t>
                      </a:r>
                      <a:endParaRPr lang="en-US" sz="1200">
                        <a:effectLst/>
                        <a:latin typeface="Calibri"/>
                        <a:ea typeface="Calibri"/>
                        <a:cs typeface="B Compset" panose="00000400000000000000" pitchFamily="2" charset="-78"/>
                      </a:endParaRPr>
                    </a:p>
                  </a:txBody>
                  <a:tcPr marL="68580" marR="68580" marT="0" marB="0"/>
                </a:tc>
                <a:extLst>
                  <a:ext uri="{0D108BD9-81ED-4DB2-BD59-A6C34878D82A}">
                    <a16:rowId xmlns:a16="http://schemas.microsoft.com/office/drawing/2014/main" val="10010"/>
                  </a:ext>
                </a:extLst>
              </a:tr>
              <a:tr h="260580">
                <a:tc>
                  <a:txBody>
                    <a:bodyPr/>
                    <a:lstStyle/>
                    <a:p>
                      <a:pPr marL="0" marR="0" algn="ctr" rtl="1">
                        <a:lnSpc>
                          <a:spcPct val="115000"/>
                        </a:lnSpc>
                        <a:spcBef>
                          <a:spcPts val="0"/>
                        </a:spcBef>
                        <a:spcAft>
                          <a:spcPts val="0"/>
                        </a:spcAft>
                      </a:pPr>
                      <a:r>
                        <a:rPr lang="fa-IR" sz="1400">
                          <a:effectLst/>
                          <a:cs typeface="B Compset" panose="00000400000000000000" pitchFamily="2" charset="-78"/>
                        </a:rPr>
                        <a:t>11</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a:effectLst/>
                          <a:cs typeface="B Compset" panose="00000400000000000000" pitchFamily="2" charset="-78"/>
                        </a:rPr>
                        <a:t>برزیل</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a:effectLst/>
                          <a:cs typeface="B Compset" panose="00000400000000000000" pitchFamily="2" charset="-78"/>
                        </a:rPr>
                        <a:t>70</a:t>
                      </a:r>
                      <a:endParaRPr lang="en-US" sz="1200">
                        <a:effectLst/>
                        <a:latin typeface="Calibri"/>
                        <a:ea typeface="Calibri"/>
                        <a:cs typeface="B Compset" panose="00000400000000000000" pitchFamily="2" charset="-78"/>
                      </a:endParaRPr>
                    </a:p>
                  </a:txBody>
                  <a:tcPr marL="68580" marR="68580" marT="0" marB="0"/>
                </a:tc>
                <a:extLst>
                  <a:ext uri="{0D108BD9-81ED-4DB2-BD59-A6C34878D82A}">
                    <a16:rowId xmlns:a16="http://schemas.microsoft.com/office/drawing/2014/main" val="10011"/>
                  </a:ext>
                </a:extLst>
              </a:tr>
              <a:tr h="260580">
                <a:tc>
                  <a:txBody>
                    <a:bodyPr/>
                    <a:lstStyle/>
                    <a:p>
                      <a:pPr marL="0" marR="0" algn="ctr" rtl="1">
                        <a:lnSpc>
                          <a:spcPct val="115000"/>
                        </a:lnSpc>
                        <a:spcBef>
                          <a:spcPts val="0"/>
                        </a:spcBef>
                        <a:spcAft>
                          <a:spcPts val="0"/>
                        </a:spcAft>
                      </a:pPr>
                      <a:r>
                        <a:rPr lang="fa-IR" sz="1400">
                          <a:effectLst/>
                          <a:cs typeface="B Compset" panose="00000400000000000000" pitchFamily="2" charset="-78"/>
                        </a:rPr>
                        <a:t>12</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a:effectLst/>
                          <a:cs typeface="B Compset" panose="00000400000000000000" pitchFamily="2" charset="-78"/>
                        </a:rPr>
                        <a:t> اندونزی</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a:effectLst/>
                          <a:cs typeface="B Compset" panose="00000400000000000000" pitchFamily="2" charset="-78"/>
                        </a:rPr>
                        <a:t>65</a:t>
                      </a:r>
                      <a:endParaRPr lang="en-US" sz="1200">
                        <a:effectLst/>
                        <a:latin typeface="Calibri"/>
                        <a:ea typeface="Calibri"/>
                        <a:cs typeface="B Compset" panose="00000400000000000000" pitchFamily="2" charset="-78"/>
                      </a:endParaRPr>
                    </a:p>
                  </a:txBody>
                  <a:tcPr marL="68580" marR="68580" marT="0" marB="0"/>
                </a:tc>
                <a:extLst>
                  <a:ext uri="{0D108BD9-81ED-4DB2-BD59-A6C34878D82A}">
                    <a16:rowId xmlns:a16="http://schemas.microsoft.com/office/drawing/2014/main" val="10012"/>
                  </a:ext>
                </a:extLst>
              </a:tr>
              <a:tr h="260580">
                <a:tc>
                  <a:txBody>
                    <a:bodyPr/>
                    <a:lstStyle/>
                    <a:p>
                      <a:pPr marL="0" marR="0" algn="ctr" rtl="1">
                        <a:lnSpc>
                          <a:spcPct val="115000"/>
                        </a:lnSpc>
                        <a:spcBef>
                          <a:spcPts val="0"/>
                        </a:spcBef>
                        <a:spcAft>
                          <a:spcPts val="0"/>
                        </a:spcAft>
                      </a:pPr>
                      <a:r>
                        <a:rPr lang="fa-IR" sz="1400">
                          <a:effectLst/>
                          <a:cs typeface="B Compset" panose="00000400000000000000" pitchFamily="2" charset="-78"/>
                        </a:rPr>
                        <a:t>13</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a:effectLst/>
                          <a:cs typeface="B Compset" panose="00000400000000000000" pitchFamily="2" charset="-78"/>
                        </a:rPr>
                        <a:t>پاپوآ گینه نو</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a:effectLst/>
                          <a:cs typeface="B Compset" panose="00000400000000000000" pitchFamily="2" charset="-78"/>
                        </a:rPr>
                        <a:t>60</a:t>
                      </a:r>
                      <a:endParaRPr lang="en-US" sz="1200">
                        <a:effectLst/>
                        <a:latin typeface="Calibri"/>
                        <a:ea typeface="Calibri"/>
                        <a:cs typeface="B Compset" panose="00000400000000000000" pitchFamily="2" charset="-78"/>
                      </a:endParaRPr>
                    </a:p>
                  </a:txBody>
                  <a:tcPr marL="68580" marR="68580" marT="0" marB="0"/>
                </a:tc>
                <a:extLst>
                  <a:ext uri="{0D108BD9-81ED-4DB2-BD59-A6C34878D82A}">
                    <a16:rowId xmlns:a16="http://schemas.microsoft.com/office/drawing/2014/main" val="10013"/>
                  </a:ext>
                </a:extLst>
              </a:tr>
              <a:tr h="260580">
                <a:tc>
                  <a:txBody>
                    <a:bodyPr/>
                    <a:lstStyle/>
                    <a:p>
                      <a:pPr marL="0" marR="0" algn="ctr" rtl="1">
                        <a:lnSpc>
                          <a:spcPct val="115000"/>
                        </a:lnSpc>
                        <a:spcBef>
                          <a:spcPts val="0"/>
                        </a:spcBef>
                        <a:spcAft>
                          <a:spcPts val="0"/>
                        </a:spcAft>
                      </a:pPr>
                      <a:r>
                        <a:rPr lang="fa-IR" sz="1400">
                          <a:effectLst/>
                          <a:cs typeface="B Compset" panose="00000400000000000000" pitchFamily="2" charset="-78"/>
                        </a:rPr>
                        <a:t>14</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a:effectLst/>
                          <a:cs typeface="B Compset" panose="00000400000000000000" pitchFamily="2" charset="-78"/>
                        </a:rPr>
                        <a:t>شیلی</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a:effectLst/>
                          <a:cs typeface="B Compset" panose="00000400000000000000" pitchFamily="2" charset="-78"/>
                        </a:rPr>
                        <a:t>50</a:t>
                      </a:r>
                      <a:endParaRPr lang="en-US" sz="1200">
                        <a:effectLst/>
                        <a:latin typeface="Calibri"/>
                        <a:ea typeface="Calibri"/>
                        <a:cs typeface="B Compset" panose="00000400000000000000" pitchFamily="2" charset="-78"/>
                      </a:endParaRPr>
                    </a:p>
                  </a:txBody>
                  <a:tcPr marL="68580" marR="68580" marT="0" marB="0"/>
                </a:tc>
                <a:extLst>
                  <a:ext uri="{0D108BD9-81ED-4DB2-BD59-A6C34878D82A}">
                    <a16:rowId xmlns:a16="http://schemas.microsoft.com/office/drawing/2014/main" val="10014"/>
                  </a:ext>
                </a:extLst>
              </a:tr>
              <a:tr h="260580">
                <a:tc>
                  <a:txBody>
                    <a:bodyPr/>
                    <a:lstStyle/>
                    <a:p>
                      <a:pPr marL="0" marR="0" algn="ctr" rtl="1">
                        <a:lnSpc>
                          <a:spcPct val="115000"/>
                        </a:lnSpc>
                        <a:spcBef>
                          <a:spcPts val="0"/>
                        </a:spcBef>
                        <a:spcAft>
                          <a:spcPts val="0"/>
                        </a:spcAft>
                      </a:pPr>
                      <a:r>
                        <a:rPr lang="fa-IR" sz="1400">
                          <a:effectLst/>
                          <a:cs typeface="B Compset" panose="00000400000000000000" pitchFamily="2" charset="-78"/>
                        </a:rPr>
                        <a:t>15</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a:effectLst/>
                          <a:cs typeface="B Compset" panose="00000400000000000000" pitchFamily="2" charset="-78"/>
                        </a:rPr>
                        <a:t>سایر کشورها</a:t>
                      </a:r>
                      <a:endParaRPr lang="en-US" sz="1200">
                        <a:effectLst/>
                        <a:latin typeface="Calibri"/>
                        <a:ea typeface="Calibri"/>
                        <a:cs typeface="B Compset" panose="00000400000000000000" pitchFamily="2" charset="-78"/>
                      </a:endParaRPr>
                    </a:p>
                  </a:txBody>
                  <a:tcPr marL="68580" marR="68580" marT="0" marB="0"/>
                </a:tc>
                <a:tc>
                  <a:txBody>
                    <a:bodyPr/>
                    <a:lstStyle/>
                    <a:p>
                      <a:pPr marL="0" marR="0" algn="ctr" rtl="1">
                        <a:lnSpc>
                          <a:spcPct val="115000"/>
                        </a:lnSpc>
                        <a:spcBef>
                          <a:spcPts val="0"/>
                        </a:spcBef>
                        <a:spcAft>
                          <a:spcPts val="0"/>
                        </a:spcAft>
                      </a:pPr>
                      <a:r>
                        <a:rPr lang="fa-IR" sz="1400" dirty="0">
                          <a:effectLst/>
                          <a:cs typeface="B Compset" panose="00000400000000000000" pitchFamily="2" charset="-78"/>
                        </a:rPr>
                        <a:t>695</a:t>
                      </a:r>
                      <a:endParaRPr lang="en-US" sz="1200" dirty="0">
                        <a:effectLst/>
                        <a:latin typeface="Calibri"/>
                        <a:ea typeface="Calibri"/>
                        <a:cs typeface="B Compset" panose="00000400000000000000" pitchFamily="2" charset="-78"/>
                      </a:endParaRPr>
                    </a:p>
                  </a:txBody>
                  <a:tcPr marL="68580" marR="68580" marT="0" marB="0"/>
                </a:tc>
                <a:extLst>
                  <a:ext uri="{0D108BD9-81ED-4DB2-BD59-A6C34878D82A}">
                    <a16:rowId xmlns:a16="http://schemas.microsoft.com/office/drawing/2014/main" val="10015"/>
                  </a:ext>
                </a:extLst>
              </a:tr>
            </a:tbl>
          </a:graphicData>
        </a:graphic>
      </p:graphicFrame>
      <p:sp>
        <p:nvSpPr>
          <p:cNvPr id="5" name="Rectangle 4"/>
          <p:cNvSpPr/>
          <p:nvPr/>
        </p:nvSpPr>
        <p:spPr>
          <a:xfrm>
            <a:off x="4267200" y="1981200"/>
            <a:ext cx="4572000" cy="646331"/>
          </a:xfrm>
          <a:prstGeom prst="rect">
            <a:avLst/>
          </a:prstGeom>
        </p:spPr>
        <p:txBody>
          <a:bodyPr>
            <a:spAutoFit/>
          </a:bodyPr>
          <a:lstStyle/>
          <a:p>
            <a:pPr algn="r" rtl="1"/>
            <a:r>
              <a:rPr lang="fa-IR" dirty="0">
                <a:cs typeface="B Compset" panose="00000400000000000000" pitchFamily="2" charset="-78"/>
              </a:rPr>
              <a:t>ايران با تولید حدود 2 تن در سال، رتبه شصتم جهان را به خود اختصاص داده است. </a:t>
            </a:r>
            <a:endParaRPr lang="en-US" dirty="0">
              <a:cs typeface="B Compset" panose="00000400000000000000" pitchFamily="2" charset="-78"/>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00600" y="3276600"/>
            <a:ext cx="3806354" cy="2651760"/>
          </a:xfrm>
          <a:prstGeom prst="rect">
            <a:avLst/>
          </a:prstGeom>
        </p:spPr>
      </p:pic>
    </p:spTree>
    <p:extLst>
      <p:ext uri="{BB962C8B-B14F-4D97-AF65-F5344CB8AC3E}">
        <p14:creationId xmlns:p14="http://schemas.microsoft.com/office/powerpoint/2010/main" val="3522646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b="1" dirty="0">
                <a:cs typeface="B Titr" panose="00000700000000000000" pitchFamily="2" charset="-78"/>
              </a:rPr>
              <a:t>تولید و مصرف طلا در ایران و جهان (2) </a:t>
            </a:r>
            <a:endParaRPr lang="en-US" b="1" dirty="0">
              <a:cs typeface="B Titr" panose="00000700000000000000" pitchFamily="2" charset="-78"/>
            </a:endParaRPr>
          </a:p>
        </p:txBody>
      </p:sp>
      <p:sp>
        <p:nvSpPr>
          <p:cNvPr id="3" name="Content Placeholder 2"/>
          <p:cNvSpPr>
            <a:spLocks noGrp="1"/>
          </p:cNvSpPr>
          <p:nvPr>
            <p:ph sz="quarter" idx="1"/>
          </p:nvPr>
        </p:nvSpPr>
        <p:spPr/>
        <p:txBody>
          <a:bodyPr/>
          <a:lstStyle/>
          <a:p>
            <a:pPr algn="r" rtl="1"/>
            <a:r>
              <a:rPr lang="fa-IR" dirty="0">
                <a:cs typeface="B Compset" panose="00000400000000000000" pitchFamily="2" charset="-78"/>
              </a:rPr>
              <a:t>سالانه در کشور  2 تن طلا استخراج می شود. </a:t>
            </a:r>
          </a:p>
          <a:p>
            <a:pPr marL="0" indent="0" algn="r" rtl="1">
              <a:buNone/>
            </a:pPr>
            <a:endParaRPr lang="fa-IR" dirty="0">
              <a:cs typeface="B Compset" panose="00000400000000000000" pitchFamily="2" charset="-78"/>
            </a:endParaRPr>
          </a:p>
          <a:p>
            <a:pPr algn="r" rtl="1"/>
            <a:r>
              <a:rPr lang="fa-IR" dirty="0">
                <a:cs typeface="B Compset" panose="00000400000000000000" pitchFamily="2" charset="-78"/>
              </a:rPr>
              <a:t>هم اکنون اکتشاف طلا در استان‌های آذربایجان شرقی و غربی، کردستان، کرمان، خراسان رضوی و جنوبی، اصفهان، یزد، مرکزی، قم و همدان در دست اجرا است. </a:t>
            </a:r>
          </a:p>
          <a:p>
            <a:pPr marL="0" indent="0" algn="r" rtl="1">
              <a:buNone/>
            </a:pPr>
            <a:endParaRPr lang="fa-IR" dirty="0">
              <a:cs typeface="B Compset" panose="00000400000000000000" pitchFamily="2" charset="-78"/>
            </a:endParaRPr>
          </a:p>
          <a:p>
            <a:pPr algn="r" rtl="1"/>
            <a:r>
              <a:rPr lang="fa-IR" dirty="0">
                <a:cs typeface="B Compset" panose="00000400000000000000" pitchFamily="2" charset="-78"/>
              </a:rPr>
              <a:t>مهم‌ترین معادن طلای کشور که در طبقه معادن طلای با ظرفیت بالا جای می‌گیرند شامل معدن طلای زرشوران تکاب، معدن طلای موته اصفهان، معدن ارغش نیشابور، معدن طلای سقز، معدن طرقبه مشهد و معدن طلای آق دره تکاب می‌شوند</a:t>
            </a:r>
            <a:r>
              <a:rPr lang="en-US" dirty="0">
                <a:cs typeface="B Compset" panose="00000400000000000000" pitchFamily="2" charset="-78"/>
              </a:rPr>
              <a:t>.</a:t>
            </a:r>
          </a:p>
          <a:p>
            <a:pPr algn="r" rtl="1"/>
            <a:endParaRPr lang="en-US" dirty="0">
              <a:cs typeface="B Compset" panose="00000400000000000000" pitchFamily="2" charset="-78"/>
            </a:endParaRPr>
          </a:p>
        </p:txBody>
      </p:sp>
    </p:spTree>
    <p:extLst>
      <p:ext uri="{BB962C8B-B14F-4D97-AF65-F5344CB8AC3E}">
        <p14:creationId xmlns:p14="http://schemas.microsoft.com/office/powerpoint/2010/main" val="533163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b="1" dirty="0">
                <a:cs typeface="B Titr" panose="00000700000000000000" pitchFamily="2" charset="-78"/>
              </a:rPr>
              <a:t>تولید و مصرف طلا در ایران و جهان (3) </a:t>
            </a:r>
            <a:endParaRPr lang="en-US" b="1" dirty="0">
              <a:cs typeface="B Titr" panose="00000700000000000000" pitchFamily="2" charset="-78"/>
            </a:endParaRPr>
          </a:p>
        </p:txBody>
      </p:sp>
      <p:sp>
        <p:nvSpPr>
          <p:cNvPr id="3" name="Content Placeholder 2"/>
          <p:cNvSpPr>
            <a:spLocks noGrp="1"/>
          </p:cNvSpPr>
          <p:nvPr>
            <p:ph sz="quarter" idx="1"/>
          </p:nvPr>
        </p:nvSpPr>
        <p:spPr>
          <a:xfrm>
            <a:off x="301752" y="1676400"/>
            <a:ext cx="8503920" cy="4572000"/>
          </a:xfrm>
        </p:spPr>
        <p:txBody>
          <a:bodyPr/>
          <a:lstStyle/>
          <a:p>
            <a:pPr algn="r" rtl="1"/>
            <a:r>
              <a:rPr lang="fa-IR" dirty="0">
                <a:cs typeface="B Compset" panose="00000400000000000000" pitchFamily="2" charset="-78"/>
              </a:rPr>
              <a:t>آمار مصرف و دادو ستد طلا، به عنوان دارایي پايه جهت توليد سكه و ساير مسكوكات و زيورآلات نشان می‌دهد بخش عمده (حدود 58 درصد) از تقاضاي جهاني طلا براي </a:t>
            </a:r>
            <a:r>
              <a:rPr lang="fa-IR" dirty="0">
                <a:solidFill>
                  <a:srgbClr val="FF0000"/>
                </a:solidFill>
                <a:cs typeface="B Compset" panose="00000400000000000000" pitchFamily="2" charset="-78"/>
              </a:rPr>
              <a:t>جواهرسازي</a:t>
            </a:r>
            <a:r>
              <a:rPr lang="fa-IR" dirty="0">
                <a:cs typeface="B Compset" panose="00000400000000000000" pitchFamily="2" charset="-78"/>
              </a:rPr>
              <a:t> است.</a:t>
            </a:r>
          </a:p>
          <a:p>
            <a:pPr marL="0" indent="0" algn="r" rtl="1">
              <a:buNone/>
            </a:pPr>
            <a:endParaRPr lang="en-US" dirty="0">
              <a:cs typeface="B Compset" panose="00000400000000000000" pitchFamily="2" charset="-78"/>
            </a:endParaRPr>
          </a:p>
          <a:p>
            <a:pPr algn="r" rtl="1"/>
            <a:r>
              <a:rPr lang="fa-IR" dirty="0">
                <a:cs typeface="B Compset" panose="00000400000000000000" pitchFamily="2" charset="-78"/>
              </a:rPr>
              <a:t>علاوه بر مسکوکات و زیور آلات، تقاضای روز افزونی برای طلا با انگیزه های </a:t>
            </a:r>
            <a:r>
              <a:rPr lang="fa-IR" dirty="0">
                <a:solidFill>
                  <a:srgbClr val="FF0000"/>
                </a:solidFill>
                <a:cs typeface="B Compset" panose="00000400000000000000" pitchFamily="2" charset="-78"/>
              </a:rPr>
              <a:t>صنعتی و پزشکی </a:t>
            </a:r>
            <a:r>
              <a:rPr lang="fa-IR" dirty="0">
                <a:cs typeface="B Compset" panose="00000400000000000000" pitchFamily="2" charset="-78"/>
              </a:rPr>
              <a:t>در جهان وجود دارد. عمده این تقاضا جذب </a:t>
            </a:r>
            <a:r>
              <a:rPr lang="fa-IR" dirty="0">
                <a:solidFill>
                  <a:srgbClr val="0070C0"/>
                </a:solidFill>
                <a:cs typeface="B Compset" panose="00000400000000000000" pitchFamily="2" charset="-78"/>
              </a:rPr>
              <a:t>صنایع الکترونیکی، دندان پزشکی</a:t>
            </a:r>
            <a:r>
              <a:rPr lang="fa-IR" dirty="0">
                <a:cs typeface="B Compset" panose="00000400000000000000" pitchFamily="2" charset="-78"/>
              </a:rPr>
              <a:t> و سایر صنایع می شود. </a:t>
            </a:r>
            <a:endParaRPr lang="en-US" dirty="0">
              <a:cs typeface="B Compset" panose="00000400000000000000" pitchFamily="2" charset="-78"/>
            </a:endParaRPr>
          </a:p>
        </p:txBody>
      </p:sp>
    </p:spTree>
    <p:extLst>
      <p:ext uri="{BB962C8B-B14F-4D97-AF65-F5344CB8AC3E}">
        <p14:creationId xmlns:p14="http://schemas.microsoft.com/office/powerpoint/2010/main" val="3936856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a-IR" sz="2700" b="1" dirty="0">
                <a:cs typeface="B Titr" panose="00000700000000000000" pitchFamily="2" charset="-78"/>
              </a:rPr>
              <a:t>تعریف بازار معاملات گواهی سپرده کالایی برخی کارکردهای آن (1)</a:t>
            </a:r>
            <a:endParaRPr lang="en-US" sz="2700" b="1" dirty="0">
              <a:cs typeface="B Titr" panose="00000700000000000000" pitchFamily="2" charset="-78"/>
            </a:endParaRPr>
          </a:p>
        </p:txBody>
      </p:sp>
      <p:sp>
        <p:nvSpPr>
          <p:cNvPr id="3" name="Content Placeholder 2"/>
          <p:cNvSpPr>
            <a:spLocks noGrp="1"/>
          </p:cNvSpPr>
          <p:nvPr>
            <p:ph sz="quarter" idx="1"/>
          </p:nvPr>
        </p:nvSpPr>
        <p:spPr/>
        <p:txBody>
          <a:bodyPr/>
          <a:lstStyle/>
          <a:p>
            <a:pPr marL="0" indent="0" algn="r" rtl="1">
              <a:buNone/>
            </a:pPr>
            <a:r>
              <a:rPr lang="fa-IR" dirty="0">
                <a:cs typeface="B Titr" panose="00000700000000000000" pitchFamily="2" charset="-78"/>
              </a:rPr>
              <a:t>بر اساس مصوبه </a:t>
            </a:r>
            <a:r>
              <a:rPr lang="fa-IR" dirty="0">
                <a:solidFill>
                  <a:srgbClr val="C00000"/>
                </a:solidFill>
                <a:cs typeface="B Titr" panose="00000700000000000000" pitchFamily="2" charset="-78"/>
              </a:rPr>
              <a:t>شورای عالی بورس و اوراق بهادار</a:t>
            </a:r>
            <a:r>
              <a:rPr lang="fa-IR" dirty="0">
                <a:cs typeface="B Titr" panose="00000700000000000000" pitchFamily="2" charset="-78"/>
              </a:rPr>
              <a:t>:</a:t>
            </a:r>
          </a:p>
          <a:p>
            <a:pPr marL="0" indent="0" algn="r" rtl="1">
              <a:buNone/>
            </a:pPr>
            <a:r>
              <a:rPr lang="fa-IR" dirty="0"/>
              <a:t> </a:t>
            </a:r>
          </a:p>
          <a:p>
            <a:pPr marL="0" indent="0" algn="r" rtl="1">
              <a:buNone/>
            </a:pPr>
            <a:r>
              <a:rPr lang="fa-IR" b="1" dirty="0">
                <a:cs typeface="B Compset" panose="00000400000000000000" pitchFamily="2" charset="-78"/>
              </a:rPr>
              <a:t>گواهی سپرده کالایی </a:t>
            </a:r>
            <a:r>
              <a:rPr lang="fa-IR" b="1" dirty="0">
                <a:solidFill>
                  <a:srgbClr val="0070C0"/>
                </a:solidFill>
                <a:cs typeface="B Compset" panose="00000400000000000000" pitchFamily="2" charset="-78"/>
              </a:rPr>
              <a:t>ورقه بهاداری</a:t>
            </a:r>
            <a:r>
              <a:rPr lang="fa-IR" b="1" dirty="0">
                <a:cs typeface="B Compset" panose="00000400000000000000" pitchFamily="2" charset="-78"/>
              </a:rPr>
              <a:t> است که موید مالکیت دارنده آن بر مقدار معینی کالای سپرده شده به انبار است و پشتوانه آن قبض انبار صادر شده توسط انباردار است. </a:t>
            </a:r>
            <a:endParaRPr lang="en-US" b="1" dirty="0">
              <a:cs typeface="B Compset" panose="00000400000000000000" pitchFamily="2" charset="-78"/>
            </a:endParaRPr>
          </a:p>
        </p:txBody>
      </p:sp>
    </p:spTree>
    <p:extLst>
      <p:ext uri="{BB962C8B-B14F-4D97-AF65-F5344CB8AC3E}">
        <p14:creationId xmlns:p14="http://schemas.microsoft.com/office/powerpoint/2010/main" val="1346359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fa-IR" sz="2700" b="1" dirty="0">
                <a:cs typeface="B Titr" panose="00000700000000000000" pitchFamily="2" charset="-78"/>
              </a:rPr>
              <a:t>تعریف بازار معاملات گواهی سپرده کالایی برخی کارکردهای آن (2)</a:t>
            </a:r>
            <a:endParaRPr lang="en-US" sz="2700" b="1" dirty="0">
              <a:cs typeface="B Titr" panose="00000700000000000000" pitchFamily="2" charset="-78"/>
            </a:endParaRPr>
          </a:p>
        </p:txBody>
      </p:sp>
      <p:sp>
        <p:nvSpPr>
          <p:cNvPr id="3" name="Content Placeholder 2"/>
          <p:cNvSpPr>
            <a:spLocks noGrp="1"/>
          </p:cNvSpPr>
          <p:nvPr>
            <p:ph sz="quarter" idx="1"/>
          </p:nvPr>
        </p:nvSpPr>
        <p:spPr/>
        <p:txBody>
          <a:bodyPr>
            <a:normAutofit fontScale="70000" lnSpcReduction="20000"/>
          </a:bodyPr>
          <a:lstStyle/>
          <a:p>
            <a:pPr marL="0" lvl="0" indent="0" algn="r" rtl="1">
              <a:buNone/>
            </a:pPr>
            <a:r>
              <a:rPr lang="fa-IR" sz="4000" dirty="0">
                <a:cs typeface="B Titr" panose="00000700000000000000" pitchFamily="2" charset="-78"/>
              </a:rPr>
              <a:t>مهم ترین کارکردهای گواهی سپرده کالایی عبارتند از:</a:t>
            </a:r>
          </a:p>
          <a:p>
            <a:pPr marL="0" lvl="0" indent="0" algn="r" rtl="1">
              <a:buNone/>
            </a:pPr>
            <a:endParaRPr lang="fa-IR" u="sng" dirty="0"/>
          </a:p>
          <a:p>
            <a:pPr lvl="0" algn="r" rtl="1"/>
            <a:r>
              <a:rPr lang="fa-IR" b="1" u="sng" dirty="0">
                <a:solidFill>
                  <a:srgbClr val="C00000"/>
                </a:solidFill>
                <a:cs typeface="B Compset" panose="00000400000000000000" pitchFamily="2" charset="-78"/>
              </a:rPr>
              <a:t>ابزار معاملاتی:</a:t>
            </a:r>
            <a:r>
              <a:rPr lang="fa-IR" b="1" dirty="0">
                <a:solidFill>
                  <a:srgbClr val="C00000"/>
                </a:solidFill>
                <a:cs typeface="B Compset" panose="00000400000000000000" pitchFamily="2" charset="-78"/>
              </a:rPr>
              <a:t> </a:t>
            </a:r>
            <a:r>
              <a:rPr lang="fa-IR" dirty="0">
                <a:cs typeface="B Compset" panose="00000400000000000000" pitchFamily="2" charset="-78"/>
              </a:rPr>
              <a:t>این اوراق به دلیل استاندارد بودن و اخذ مجوزهای مورد نیاز و نیز ورقه بهادار بودن، قابلیت معاملات در انواع بازارها را دارا می باشند. </a:t>
            </a:r>
          </a:p>
          <a:p>
            <a:pPr lvl="0" algn="r" rtl="1"/>
            <a:endParaRPr lang="fa-IR" dirty="0">
              <a:cs typeface="B Compset" panose="00000400000000000000" pitchFamily="2" charset="-78"/>
            </a:endParaRPr>
          </a:p>
          <a:p>
            <a:pPr lvl="0" algn="r" rtl="1"/>
            <a:r>
              <a:rPr lang="fa-IR" dirty="0">
                <a:cs typeface="B Compset" panose="00000400000000000000" pitchFamily="2" charset="-78"/>
              </a:rPr>
              <a:t> </a:t>
            </a:r>
            <a:r>
              <a:rPr lang="fa-IR" b="1" u="sng" dirty="0">
                <a:solidFill>
                  <a:srgbClr val="C00000"/>
                </a:solidFill>
                <a:cs typeface="B Compset" panose="00000400000000000000" pitchFamily="2" charset="-78"/>
              </a:rPr>
              <a:t>ابزار تأمین مالی: </a:t>
            </a:r>
            <a:r>
              <a:rPr lang="fa-IR" dirty="0">
                <a:cs typeface="B Compset" panose="00000400000000000000" pitchFamily="2" charset="-78"/>
              </a:rPr>
              <a:t>به دلیل ماهیت اوراق بهادار بودن گواهی سپرده کالایی، این امکان وجود دارد که با توثیق آن نزد یک بانک یا موسسه مالی و اعتباری (تعیین شده توسط بورس) نسبت به اخذ تسهیلات به پشتوانه آن اقدام نمود. </a:t>
            </a:r>
          </a:p>
          <a:p>
            <a:pPr lvl="0" algn="r" rtl="1"/>
            <a:endParaRPr lang="fa-IR" u="sng" dirty="0">
              <a:cs typeface="B Compset" panose="00000400000000000000" pitchFamily="2" charset="-78"/>
            </a:endParaRPr>
          </a:p>
          <a:p>
            <a:pPr lvl="0" algn="r" rtl="1"/>
            <a:r>
              <a:rPr lang="fa-IR" b="1" u="sng" dirty="0">
                <a:solidFill>
                  <a:srgbClr val="C00000"/>
                </a:solidFill>
                <a:cs typeface="B Compset" panose="00000400000000000000" pitchFamily="2" charset="-78"/>
              </a:rPr>
              <a:t>ابزاری برای کمک به تنظیم بازار؛ </a:t>
            </a:r>
            <a:r>
              <a:rPr lang="fa-IR" dirty="0">
                <a:cs typeface="B Compset" panose="00000400000000000000" pitchFamily="2" charset="-78"/>
              </a:rPr>
              <a:t>با توجه به ماهیت تولید برخی کالاها که در برخی برهه های زمانی با مازاد عرضه و در برخی زمان ها با مازاد تقاضا مواجه هستند، امکان انبار کردن آنها و تأمین مالی برای دوره زمانی نگهداری کالا و فروش کالا در زمان مناسب، می تواند به تنظیم بازار این کالاها کمک کند. </a:t>
            </a:r>
          </a:p>
          <a:p>
            <a:pPr marL="0" lvl="0" indent="0" algn="r" rtl="1">
              <a:buNone/>
            </a:pPr>
            <a:endParaRPr lang="en-US" dirty="0">
              <a:cs typeface="B Compset" panose="00000400000000000000" pitchFamily="2" charset="-78"/>
            </a:endParaRPr>
          </a:p>
          <a:p>
            <a:pPr algn="r" rtl="1"/>
            <a:r>
              <a:rPr lang="fa-IR" b="1" u="sng" dirty="0">
                <a:solidFill>
                  <a:srgbClr val="C00000"/>
                </a:solidFill>
                <a:cs typeface="B Compset" panose="00000400000000000000" pitchFamily="2" charset="-78"/>
              </a:rPr>
              <a:t>ابزار تحویل قراردادهای آتی: </a:t>
            </a:r>
            <a:r>
              <a:rPr lang="fa-IR" dirty="0">
                <a:cs typeface="B Compset" panose="00000400000000000000" pitchFamily="2" charset="-78"/>
              </a:rPr>
              <a:t>دارندگان موقعیت تعهدی فروش در بازار قراردادهای آتی در صورتی که تا سررسید قرارداد اقدام به بستن موقعیت تعهدی خود ننمایند، ملزم به تحویل کالا به خریدار می باشند. </a:t>
            </a:r>
            <a:endParaRPr lang="en-US" dirty="0">
              <a:cs typeface="B Compset" panose="00000400000000000000" pitchFamily="2" charset="-78"/>
            </a:endParaRPr>
          </a:p>
        </p:txBody>
      </p:sp>
    </p:spTree>
    <p:extLst>
      <p:ext uri="{BB962C8B-B14F-4D97-AF65-F5344CB8AC3E}">
        <p14:creationId xmlns:p14="http://schemas.microsoft.com/office/powerpoint/2010/main" val="1160927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fa-IR" sz="2600" b="1" dirty="0">
                <a:cs typeface="B Titr" panose="00000700000000000000" pitchFamily="2" charset="-78"/>
              </a:rPr>
              <a:t>مشخصات کالاهای مناسب جهت راه اندازی معاملات گواهی سپرده کالایی</a:t>
            </a:r>
            <a:endParaRPr lang="en-US" sz="2600" b="1" dirty="0">
              <a:cs typeface="B Titr" panose="00000700000000000000" pitchFamily="2" charset="-78"/>
            </a:endParaRPr>
          </a:p>
        </p:txBody>
      </p:sp>
      <p:sp>
        <p:nvSpPr>
          <p:cNvPr id="3" name="Content Placeholder 2"/>
          <p:cNvSpPr>
            <a:spLocks noGrp="1"/>
          </p:cNvSpPr>
          <p:nvPr>
            <p:ph sz="quarter" idx="1"/>
          </p:nvPr>
        </p:nvSpPr>
        <p:spPr/>
        <p:txBody>
          <a:bodyPr>
            <a:normAutofit fontScale="92500" lnSpcReduction="20000"/>
          </a:bodyPr>
          <a:lstStyle/>
          <a:p>
            <a:pPr lvl="0" algn="r" rtl="1"/>
            <a:r>
              <a:rPr lang="fa-IR" sz="2600" b="1" u="sng" dirty="0">
                <a:solidFill>
                  <a:srgbClr val="C00000"/>
                </a:solidFill>
                <a:cs typeface="B Compset" panose="00000400000000000000" pitchFamily="2" charset="-78"/>
              </a:rPr>
              <a:t>استاندارد پذیری کالا؛ </a:t>
            </a:r>
            <a:r>
              <a:rPr lang="fa-IR" dirty="0">
                <a:cs typeface="B Compset" panose="00000400000000000000" pitchFamily="2" charset="-78"/>
              </a:rPr>
              <a:t>کالاهای غیر استاندارد، فسادپذیر و با قابلیت تغییر کیفیت طی زمان، فاقد این خصوصیت می باشند. </a:t>
            </a:r>
          </a:p>
          <a:p>
            <a:pPr lvl="0" algn="r" rtl="1"/>
            <a:endParaRPr lang="fa-IR" u="sng" dirty="0">
              <a:cs typeface="B Compset" panose="00000400000000000000" pitchFamily="2" charset="-78"/>
            </a:endParaRPr>
          </a:p>
          <a:p>
            <a:pPr lvl="0" algn="r" rtl="1"/>
            <a:r>
              <a:rPr lang="fa-IR" sz="2600" b="1" u="sng" dirty="0">
                <a:solidFill>
                  <a:srgbClr val="C00000"/>
                </a:solidFill>
                <a:cs typeface="B Compset" panose="00000400000000000000" pitchFamily="2" charset="-78"/>
              </a:rPr>
              <a:t>قابلیت ماندگاری کالا برای یک دوره زمانی قابل قبول؛</a:t>
            </a:r>
            <a:r>
              <a:rPr lang="fa-IR" u="sng" dirty="0">
                <a:cs typeface="B Compset" panose="00000400000000000000" pitchFamily="2" charset="-78"/>
              </a:rPr>
              <a:t> </a:t>
            </a:r>
            <a:r>
              <a:rPr lang="fa-IR" dirty="0">
                <a:cs typeface="B Compset" panose="00000400000000000000" pitchFamily="2" charset="-78"/>
              </a:rPr>
              <a:t>بدیهی است امکان راه اندازی معاملات گواهی سپرده کالایی بر روی کالاهای با طول دوره نگهداری بسیار پایین وجود ندارد.</a:t>
            </a:r>
          </a:p>
          <a:p>
            <a:pPr marL="0" lvl="0" indent="0" algn="r" rtl="1">
              <a:buNone/>
            </a:pPr>
            <a:endParaRPr lang="en-US" dirty="0">
              <a:cs typeface="B Compset" panose="00000400000000000000" pitchFamily="2" charset="-78"/>
            </a:endParaRPr>
          </a:p>
          <a:p>
            <a:pPr lvl="0" algn="r" rtl="1"/>
            <a:r>
              <a:rPr lang="fa-IR" sz="2600" b="1" u="sng" dirty="0">
                <a:solidFill>
                  <a:srgbClr val="C00000"/>
                </a:solidFill>
                <a:cs typeface="B Compset" panose="00000400000000000000" pitchFamily="2" charset="-78"/>
              </a:rPr>
              <a:t>وجود مازاد عرضه برای کالا؛ </a:t>
            </a:r>
            <a:r>
              <a:rPr lang="fa-IR" dirty="0">
                <a:cs typeface="B Compset" panose="00000400000000000000" pitchFamily="2" charset="-78"/>
              </a:rPr>
              <a:t>چنان چه کالایی بازاری با مازاد تقاضا داشته باشند، انگیزه ای برای توقف آن در انبار و نگهداری آن وجود ندارد. </a:t>
            </a:r>
          </a:p>
          <a:p>
            <a:pPr lvl="0" algn="r" rtl="1"/>
            <a:endParaRPr lang="fa-IR" u="sng" dirty="0">
              <a:cs typeface="B Compset" panose="00000400000000000000" pitchFamily="2" charset="-78"/>
            </a:endParaRPr>
          </a:p>
          <a:p>
            <a:pPr lvl="0" algn="r" rtl="1"/>
            <a:r>
              <a:rPr lang="fa-IR" sz="2600" b="1" u="sng" dirty="0">
                <a:solidFill>
                  <a:srgbClr val="C00000"/>
                </a:solidFill>
                <a:cs typeface="B Compset" panose="00000400000000000000" pitchFamily="2" charset="-78"/>
              </a:rPr>
              <a:t>قابلیت تفکیک کالا به محموله های استاندارد؛ </a:t>
            </a:r>
            <a:r>
              <a:rPr lang="fa-IR" dirty="0">
                <a:cs typeface="B Compset" panose="00000400000000000000" pitchFamily="2" charset="-78"/>
              </a:rPr>
              <a:t>در صورتی که کالایی قابلیت تفکیک نداشته باشد و صرفاً برای فروش به صورت یکجا باشد، راه اندازی معاملات گواهی سپرده کالایی بر روی آن امکان پذیر نخواهد بود. </a:t>
            </a:r>
            <a:endParaRPr lang="en-US" dirty="0">
              <a:cs typeface="B Compset" panose="00000400000000000000" pitchFamily="2" charset="-78"/>
            </a:endParaRPr>
          </a:p>
          <a:p>
            <a:pPr algn="r"/>
            <a:endParaRPr lang="en-US" dirty="0">
              <a:cs typeface="B Compset" panose="00000400000000000000" pitchFamily="2" charset="-78"/>
            </a:endParaRPr>
          </a:p>
        </p:txBody>
      </p:sp>
    </p:spTree>
    <p:extLst>
      <p:ext uri="{BB962C8B-B14F-4D97-AF65-F5344CB8AC3E}">
        <p14:creationId xmlns:p14="http://schemas.microsoft.com/office/powerpoint/2010/main" val="2247896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fa-IR" sz="2400" b="1" dirty="0">
                <a:cs typeface="B Titr" panose="00000700000000000000" pitchFamily="2" charset="-78"/>
              </a:rPr>
              <a:t>پتانسیل های طلا و سکه به عنوان دارایی های پایه جهت راه اندازی معاملات گواهی سپرده کالایی (1)</a:t>
            </a:r>
            <a:endParaRPr lang="en-US" sz="2400" b="1" dirty="0">
              <a:cs typeface="B Titr" panose="00000700000000000000" pitchFamily="2" charset="-78"/>
            </a:endParaRPr>
          </a:p>
        </p:txBody>
      </p:sp>
      <p:sp>
        <p:nvSpPr>
          <p:cNvPr id="3" name="Content Placeholder 2"/>
          <p:cNvSpPr>
            <a:spLocks noGrp="1"/>
          </p:cNvSpPr>
          <p:nvPr>
            <p:ph sz="quarter" idx="1"/>
          </p:nvPr>
        </p:nvSpPr>
        <p:spPr/>
        <p:txBody>
          <a:bodyPr/>
          <a:lstStyle/>
          <a:p>
            <a:pPr marL="0" indent="0" algn="r" rtl="1">
              <a:buNone/>
            </a:pPr>
            <a:r>
              <a:rPr lang="fa-IR" sz="2400" dirty="0">
                <a:cs typeface="B Titr" panose="00000700000000000000" pitchFamily="2" charset="-78"/>
              </a:rPr>
              <a:t> راه اندازی سیستم گواهی سپرده کالایی برای سکه می تواند مزایای متعددی را برای دارندگان این کالاها به همراه داشته باشد:</a:t>
            </a:r>
            <a:endParaRPr lang="fa-IR" sz="2500" dirty="0">
              <a:cs typeface="B Compset" panose="00000400000000000000" pitchFamily="2" charset="-78"/>
            </a:endParaRPr>
          </a:p>
          <a:p>
            <a:pPr marL="0" indent="0" algn="r" rtl="1">
              <a:buNone/>
            </a:pPr>
            <a:endParaRPr lang="fa-IR" sz="2400" dirty="0">
              <a:cs typeface="B Titr" panose="00000700000000000000" pitchFamily="2" charset="-78"/>
            </a:endParaRPr>
          </a:p>
          <a:p>
            <a:pPr algn="r" rtl="1"/>
            <a:r>
              <a:rPr lang="fa-IR" sz="2500" b="1" dirty="0">
                <a:solidFill>
                  <a:srgbClr val="C00000"/>
                </a:solidFill>
                <a:cs typeface="B Compset" panose="00000400000000000000" pitchFamily="2" charset="-78"/>
              </a:rPr>
              <a:t>معافیت مالیاتی معاملات و سود ناشی از آن</a:t>
            </a:r>
          </a:p>
          <a:p>
            <a:pPr algn="r" rtl="1"/>
            <a:r>
              <a:rPr lang="fa-IR" sz="2500" b="1" dirty="0">
                <a:solidFill>
                  <a:srgbClr val="C00000"/>
                </a:solidFill>
                <a:cs typeface="B Compset" panose="00000400000000000000" pitchFamily="2" charset="-78"/>
              </a:rPr>
              <a:t>امکان جایگزینی به عنوان وجه تضمین و مبنای تسویه قراردادهای آتی</a:t>
            </a:r>
          </a:p>
          <a:p>
            <a:pPr algn="r" rtl="1"/>
            <a:r>
              <a:rPr lang="fa-IR" sz="2500" b="1" dirty="0">
                <a:solidFill>
                  <a:srgbClr val="C00000"/>
                </a:solidFill>
                <a:cs typeface="B Compset" panose="00000400000000000000" pitchFamily="2" charset="-78"/>
              </a:rPr>
              <a:t>امکان معاملات راحت تر و مطمئن تر </a:t>
            </a:r>
          </a:p>
          <a:p>
            <a:pPr algn="r" rtl="1"/>
            <a:r>
              <a:rPr lang="fa-IR" sz="2500" b="1" dirty="0">
                <a:solidFill>
                  <a:srgbClr val="C00000"/>
                </a:solidFill>
                <a:cs typeface="B Compset" panose="00000400000000000000" pitchFamily="2" charset="-78"/>
              </a:rPr>
              <a:t>تأمین مالی با توثیق آن، </a:t>
            </a:r>
          </a:p>
          <a:p>
            <a:pPr algn="r" rtl="1"/>
            <a:r>
              <a:rPr lang="fa-IR" sz="2500" b="1" dirty="0">
                <a:solidFill>
                  <a:srgbClr val="C00000"/>
                </a:solidFill>
                <a:cs typeface="B Compset" panose="00000400000000000000" pitchFamily="2" charset="-78"/>
              </a:rPr>
              <a:t>کاهش ریسک و هزینه های های نگهداری سکه در منازل، مغازه ها و ....</a:t>
            </a:r>
            <a:endParaRPr lang="en-US" sz="2500" b="1" dirty="0">
              <a:solidFill>
                <a:srgbClr val="C00000"/>
              </a:solidFill>
              <a:cs typeface="B Compset" panose="00000400000000000000" pitchFamily="2" charset="-78"/>
            </a:endParaRPr>
          </a:p>
        </p:txBody>
      </p:sp>
    </p:spTree>
    <p:extLst>
      <p:ext uri="{BB962C8B-B14F-4D97-AF65-F5344CB8AC3E}">
        <p14:creationId xmlns:p14="http://schemas.microsoft.com/office/powerpoint/2010/main" val="3389247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a-IR" sz="2400" b="1" dirty="0">
                <a:cs typeface="B Titr" panose="00000700000000000000" pitchFamily="2" charset="-78"/>
              </a:rPr>
              <a:t>پتانسیل های طلا و سکه به عنوان دارایی های پایه جهت راه اندازی معاملات گواهی سپرده کالایی (2)</a:t>
            </a:r>
            <a:endParaRPr lang="en-US" sz="2400" b="1" dirty="0">
              <a:cs typeface="B Titr" panose="00000700000000000000" pitchFamily="2" charset="-78"/>
            </a:endParaRPr>
          </a:p>
        </p:txBody>
      </p:sp>
      <p:sp>
        <p:nvSpPr>
          <p:cNvPr id="3" name="Content Placeholder 2"/>
          <p:cNvSpPr>
            <a:spLocks noGrp="1"/>
          </p:cNvSpPr>
          <p:nvPr>
            <p:ph sz="quarter" idx="1"/>
          </p:nvPr>
        </p:nvSpPr>
        <p:spPr/>
        <p:txBody>
          <a:bodyPr>
            <a:normAutofit fontScale="77500" lnSpcReduction="20000"/>
          </a:bodyPr>
          <a:lstStyle/>
          <a:p>
            <a:pPr marL="0" indent="0" algn="r" rtl="1">
              <a:buNone/>
            </a:pPr>
            <a:r>
              <a:rPr lang="fa-IR" dirty="0">
                <a:cs typeface="B Titr" panose="00000700000000000000" pitchFamily="2" charset="-78"/>
              </a:rPr>
              <a:t>نگاهی به برخی آمار و ارقام نشان دهنده پتانسیل بسیار بالای این بازار برای راه اندازی معاملات گواهی سپرده کالایی است؛ </a:t>
            </a:r>
          </a:p>
          <a:p>
            <a:pPr marL="0" indent="0" algn="r" rtl="1">
              <a:buNone/>
            </a:pPr>
            <a:endParaRPr lang="fa-IR" dirty="0">
              <a:cs typeface="B Titr" panose="00000700000000000000" pitchFamily="2" charset="-78"/>
            </a:endParaRPr>
          </a:p>
          <a:p>
            <a:pPr algn="r" rtl="1"/>
            <a:r>
              <a:rPr lang="fa-IR" dirty="0">
                <a:cs typeface="B Compset" panose="00000400000000000000" pitchFamily="2" charset="-78"/>
              </a:rPr>
              <a:t>طبق آمار اعلام‌شده در سال 1386، تاکنون ۴۰ میلیون قطعه سکه بهار آزادی ضرب شده است.</a:t>
            </a:r>
          </a:p>
          <a:p>
            <a:pPr marL="0" indent="0" algn="r" rtl="1">
              <a:buNone/>
            </a:pPr>
            <a:endParaRPr lang="fa-IR" dirty="0">
              <a:cs typeface="B Compset" panose="00000400000000000000" pitchFamily="2" charset="-78"/>
            </a:endParaRPr>
          </a:p>
          <a:p>
            <a:pPr algn="r" rtl="1"/>
            <a:r>
              <a:rPr lang="fa-IR" dirty="0">
                <a:cs typeface="B Compset" panose="00000400000000000000" pitchFamily="2" charset="-78"/>
              </a:rPr>
              <a:t>در دور اول طرح پیش فروش سکه توسط بانک مرکزی طی سال 1390، بنابر اظهارات مقامات بانک مرکزی، بالغ بر 9 میلیون و 600 هزار قطعه سکه توسط مردم پیش خرید شد.</a:t>
            </a:r>
          </a:p>
          <a:p>
            <a:pPr marL="0" indent="0" algn="r" rtl="1">
              <a:buNone/>
            </a:pPr>
            <a:endParaRPr lang="fa-IR" dirty="0">
              <a:cs typeface="B Compset" panose="00000400000000000000" pitchFamily="2" charset="-78"/>
            </a:endParaRPr>
          </a:p>
          <a:p>
            <a:pPr algn="r" rtl="1"/>
            <a:r>
              <a:rPr lang="fa-IR" dirty="0">
                <a:cs typeface="B Compset" panose="00000400000000000000" pitchFamily="2" charset="-78"/>
              </a:rPr>
              <a:t>با وجود این که در سال 1391، بانک مرکزی با محدودیت های جدی اقدام به پیش فروش سکه نمود، در این سال نیز حدود 850 هزار قطعه سکه به مردم واگذار شد که البته 507 هزار قطعه از آن تمام بهار آزادی بود.  </a:t>
            </a:r>
          </a:p>
          <a:p>
            <a:pPr marL="0" indent="0" algn="r" rtl="1">
              <a:buNone/>
            </a:pPr>
            <a:endParaRPr lang="fa-IR" dirty="0">
              <a:cs typeface="B Compset" panose="00000400000000000000" pitchFamily="2" charset="-78"/>
            </a:endParaRPr>
          </a:p>
          <a:p>
            <a:pPr marL="0" indent="0" algn="ctr" rtl="1">
              <a:buNone/>
            </a:pPr>
            <a:r>
              <a:rPr lang="fa-IR" sz="3100" b="1" dirty="0">
                <a:solidFill>
                  <a:srgbClr val="C00000"/>
                </a:solidFill>
                <a:cs typeface="B Compset" panose="00000400000000000000" pitchFamily="2" charset="-78"/>
              </a:rPr>
              <a:t>این دارایی به عنوان ابزاری برای خروج سفته بازان از بازار واقعی و نیز مقابله با تورم به شمار می رود، همواره مورد اقبال عمومی بوده است و در نوسانات اقتصادی، بخش قابل توجهی از نقدینگی، روانه این بازار می شود.</a:t>
            </a:r>
            <a:endParaRPr lang="en-US" sz="3100" b="1" dirty="0">
              <a:solidFill>
                <a:srgbClr val="C00000"/>
              </a:solidFill>
              <a:cs typeface="B Compset" panose="00000400000000000000" pitchFamily="2" charset="-78"/>
            </a:endParaRPr>
          </a:p>
          <a:p>
            <a:pPr algn="r" rtl="1"/>
            <a:endParaRPr lang="en-US" dirty="0"/>
          </a:p>
        </p:txBody>
      </p:sp>
    </p:spTree>
    <p:extLst>
      <p:ext uri="{BB962C8B-B14F-4D97-AF65-F5344CB8AC3E}">
        <p14:creationId xmlns:p14="http://schemas.microsoft.com/office/powerpoint/2010/main" val="426550762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171</TotalTime>
  <Words>1370</Words>
  <Application>Microsoft Office PowerPoint</Application>
  <PresentationFormat>On-screen Show (4:3)</PresentationFormat>
  <Paragraphs>159</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B Compset</vt:lpstr>
      <vt:lpstr>B Titr</vt:lpstr>
      <vt:lpstr>Calibri</vt:lpstr>
      <vt:lpstr>Georgia</vt:lpstr>
      <vt:lpstr>Times New Roman</vt:lpstr>
      <vt:lpstr>Wingdings</vt:lpstr>
      <vt:lpstr>Wingdings 2</vt:lpstr>
      <vt:lpstr>Civic</vt:lpstr>
      <vt:lpstr>راه اندازی معاملات گواهی سپرده کالایی بر روی سکه بهار آزادی</vt:lpstr>
      <vt:lpstr>تولید و مصرف طلا در ایران و جهان (1) </vt:lpstr>
      <vt:lpstr>تولید و مصرف طلا در ایران و جهان (2) </vt:lpstr>
      <vt:lpstr>تولید و مصرف طلا در ایران و جهان (3) </vt:lpstr>
      <vt:lpstr>تعریف بازار معاملات گواهی سپرده کالایی برخی کارکردهای آن (1)</vt:lpstr>
      <vt:lpstr>تعریف بازار معاملات گواهی سپرده کالایی برخی کارکردهای آن (2)</vt:lpstr>
      <vt:lpstr>مشخصات کالاهای مناسب جهت راه اندازی معاملات گواهی سپرده کالایی</vt:lpstr>
      <vt:lpstr>پتانسیل های طلا و سکه به عنوان دارایی های پایه جهت راه اندازی معاملات گواهی سپرده کالایی (1)</vt:lpstr>
      <vt:lpstr>پتانسیل های طلا و سکه به عنوان دارایی های پایه جهت راه اندازی معاملات گواهی سپرده کالایی (2)</vt:lpstr>
      <vt:lpstr>پتانسیل های طلا و سکه به عنوان دارایی های پایه جهت راه اندازی معاملات گواهی سپرده کالایی (3)</vt:lpstr>
      <vt:lpstr>استاندارد دارایی پایه مورد نظر برای راه اندازی معاملات گواهی سپرده کالایی:  سکه تمام بهار آزادی طرح امام (ره)</vt:lpstr>
      <vt:lpstr>فرایند عملیاتی معاملات و تسویه گواهی سپرده کالایی سکه </vt:lpstr>
      <vt:lpstr>کارکردهای گواهی سپرده کالایی در توسعه ابزارها و بازارهای مرتبط</vt:lpstr>
      <vt:lpstr>مشخصات نماد معاملاتی گواهی سپرده کالایی سکه</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اکبر ميرزاپور باباجان</dc:creator>
  <cp:lastModifiedBy>hasanisadi</cp:lastModifiedBy>
  <cp:revision>28</cp:revision>
  <dcterms:created xsi:type="dcterms:W3CDTF">2006-08-16T00:00:00Z</dcterms:created>
  <dcterms:modified xsi:type="dcterms:W3CDTF">2016-11-01T10:32:26Z</dcterms:modified>
</cp:coreProperties>
</file>